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notesSlides/notesSlide16.xml" ContentType="application/vnd.openxmlformats-officedocument.presentationml.notesSlide+xml"/>
  <Override PartName="/ppt/charts/chart4.xml" ContentType="application/vnd.openxmlformats-officedocument.drawingml.chart+xml"/>
  <Override PartName="/ppt/notesSlides/notesSlide17.xml" ContentType="application/vnd.openxmlformats-officedocument.presentationml.notesSlide+xml"/>
  <Override PartName="/ppt/charts/chart5.xml" ContentType="application/vnd.openxmlformats-officedocument.drawingml.chart+xml"/>
  <Override PartName="/ppt/drawings/drawing2.xml" ContentType="application/vnd.openxmlformats-officedocument.drawingml.chartshapes+xml"/>
  <Override PartName="/ppt/charts/chart6.xml" ContentType="application/vnd.openxmlformats-officedocument.drawingml.chart+xml"/>
  <Override PartName="/ppt/drawings/drawing3.xml" ContentType="application/vnd.openxmlformats-officedocument.drawingml.chartshape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02" r:id="rId2"/>
    <p:sldId id="300" r:id="rId3"/>
    <p:sldId id="289" r:id="rId4"/>
    <p:sldId id="290" r:id="rId5"/>
    <p:sldId id="363" r:id="rId6"/>
    <p:sldId id="298" r:id="rId7"/>
    <p:sldId id="358" r:id="rId8"/>
    <p:sldId id="359" r:id="rId9"/>
    <p:sldId id="360" r:id="rId10"/>
    <p:sldId id="361" r:id="rId11"/>
    <p:sldId id="294" r:id="rId12"/>
    <p:sldId id="293" r:id="rId13"/>
    <p:sldId id="364" r:id="rId14"/>
    <p:sldId id="321" r:id="rId15"/>
    <p:sldId id="322" r:id="rId16"/>
    <p:sldId id="323" r:id="rId17"/>
    <p:sldId id="324" r:id="rId18"/>
    <p:sldId id="356" r:id="rId19"/>
    <p:sldId id="319" r:id="rId20"/>
    <p:sldId id="320" r:id="rId21"/>
    <p:sldId id="365" r:id="rId2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7800"/>
    <a:srgbClr val="009211"/>
    <a:srgbClr val="FF00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88" autoAdjust="0"/>
    <p:restoredTop sz="77455" autoAdjust="0"/>
  </p:normalViewPr>
  <p:slideViewPr>
    <p:cSldViewPr>
      <p:cViewPr varScale="1">
        <p:scale>
          <a:sx n="57" d="100"/>
          <a:sy n="57" d="100"/>
        </p:scale>
        <p:origin x="1980" y="66"/>
      </p:cViewPr>
      <p:guideLst>
        <p:guide orient="horz" pos="2160"/>
        <p:guide pos="2880"/>
      </p:guideLst>
    </p:cSldViewPr>
  </p:slideViewPr>
  <p:outlineViewPr>
    <p:cViewPr>
      <p:scale>
        <a:sx n="33" d="100"/>
        <a:sy n="33" d="100"/>
      </p:scale>
      <p:origin x="0" y="-5670"/>
    </p:cViewPr>
  </p:outlineViewPr>
  <p:notesTextViewPr>
    <p:cViewPr>
      <p:scale>
        <a:sx n="100" d="100"/>
        <a:sy n="100" d="100"/>
      </p:scale>
      <p:origin x="0" y="0"/>
    </p:cViewPr>
  </p:notesTextViewPr>
  <p:sorterViewPr>
    <p:cViewPr>
      <p:scale>
        <a:sx n="100" d="100"/>
        <a:sy n="100" d="100"/>
      </p:scale>
      <p:origin x="0" y="-38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F:\&#1052;&#1072;&#1075;&#1080;&#1089;&#1090;&#1077;&#1088;&#1089;&#1082;&#1072;&#1103;%20(2&#1082;&#1091;&#1088;&#1089;,%20&#1084;&#1072;&#1075;&#1080;&#1089;&#1090;&#1088;)\2019-05-22-&#1055;&#1077;&#1088;&#1077;&#1089;&#1095;&#1105;&#1090;_&#1086;&#1073;&#1098;&#1077;&#1084;&#1085;&#1099;&#1093;.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F:\&#1052;&#1072;&#1075;&#1080;&#1089;&#1090;&#1077;&#1088;&#1089;&#1082;&#1072;&#1103;%20(2&#1082;&#1091;&#1088;&#1089;,%20&#1084;&#1072;&#1075;&#1080;&#1089;&#1090;&#1088;)\2019-05-24-&#1093;&#1088;&#1086;&#1084;&#1072;&#1090;&#1086;&#1075;&#1088;&#1072;&#1092;&#1080;&#1082;&#1080;.xls" TargetMode="External"/><Relationship Id="rId2" Type="http://schemas.microsoft.com/office/2011/relationships/chartColorStyle" Target="colors2.xml"/><Relationship Id="rId1" Type="http://schemas.microsoft.com/office/2011/relationships/chartStyle" Target="style2.xml"/></Relationships>
</file>

<file path=ppt/charts/_rels/chart2.xml.rels><?xml version="1.0" encoding="UTF-8" standalone="yes"?>
<Relationships xmlns="http://schemas.openxmlformats.org/package/2006/relationships"><Relationship Id="rId1" Type="http://schemas.openxmlformats.org/officeDocument/2006/relationships/oleObject" Target="file:///F:\&#1052;&#1072;&#1075;&#1080;&#1089;&#1090;&#1077;&#1088;&#1089;&#1082;&#1072;&#1103;%20(2&#1082;&#1091;&#1088;&#1089;,%20&#1084;&#1072;&#1075;&#1080;&#1089;&#1090;&#1088;)\2019-05-22-&#1055;&#1077;&#1088;&#1077;&#1089;&#1095;&#1105;&#1090;_&#1086;&#1073;&#1098;&#1077;&#1084;&#1085;&#1099;&#1093;.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1052;&#1072;&#1075;&#1080;&#1089;&#1090;&#1077;&#1088;&#1089;&#1082;&#1072;&#1103;%20(2&#1082;&#1091;&#1088;&#1089;,%20&#1084;&#1072;&#1075;&#1080;&#1089;&#1090;&#1088;)\2019-05-22-&#1055;&#1077;&#1088;&#1077;&#1089;&#1095;&#1105;&#1090;_&#1086;&#1073;&#1098;&#1077;&#1084;&#1085;&#1099;&#109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1052;&#1072;&#1075;&#1080;&#1089;&#1090;&#1077;&#1088;&#1089;&#1082;&#1072;&#1103;%20(2&#1082;&#1091;&#1088;&#1089;,%20&#1084;&#1072;&#1075;&#1080;&#1089;&#1090;&#1088;)\2019-05-22-&#1055;&#1077;&#1088;&#1077;&#1089;&#1095;&#1105;&#1090;_&#1086;&#1073;&#1098;&#1077;&#1084;&#1085;&#1099;&#1093;.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F:\&#1052;&#1072;&#1075;&#1080;&#1089;&#1090;&#1077;&#1088;&#1089;&#1082;&#1072;&#1103;%20(2&#1082;&#1091;&#1088;&#1089;,%20&#1084;&#1072;&#1075;&#1080;&#1089;&#1090;&#1088;)\2019-05-22-&#1055;&#1077;&#1088;&#1077;&#1089;&#1095;&#1105;&#1090;_&#1086;&#1073;&#1098;&#1077;&#1084;&#1085;&#1099;&#1093;.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F:\&#1052;&#1072;&#1075;&#1080;&#1089;&#1090;&#1077;&#1088;&#1089;&#1082;&#1072;&#1103;%20(2&#1082;&#1091;&#1088;&#1089;,%20&#1084;&#1072;&#1075;&#1080;&#1089;&#1090;&#1088;)\2019-05-22-&#1055;&#1077;&#1088;&#1077;&#1089;&#1095;&#1105;&#1090;_&#1086;&#1073;&#1098;&#1077;&#1084;&#1085;&#1099;&#109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1052;&#1072;&#1075;&#1080;&#1089;&#1090;&#1077;&#1088;&#1089;&#1082;&#1072;&#1103;%20(2&#1082;&#1091;&#1088;&#1089;,%20&#1084;&#1072;&#1075;&#1080;&#1089;&#1090;&#1088;)\2019-05-24-&#1093;&#1088;&#1086;&#1084;&#1072;&#1090;&#1086;&#1075;&#1088;&#1072;&#1092;&#1080;&#1082;&#1080;.xls"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F:\&#1052;&#1072;&#1075;&#1080;&#1089;&#1090;&#1077;&#1088;&#1089;&#1082;&#1072;&#1103;%20(2&#1082;&#1091;&#1088;&#1089;,%20&#1084;&#1072;&#1075;&#1080;&#1089;&#1090;&#1088;)\2019-05-24-&#1093;&#1088;&#1086;&#1084;&#1072;&#1090;&#1086;&#1075;&#1088;&#1072;&#1092;&#1080;&#1082;&#1080;.xls" TargetMode="External"/><Relationship Id="rId2" Type="http://schemas.microsoft.com/office/2011/relationships/chartColorStyle" Target="colors1.xml"/><Relationship Id="rId1" Type="http://schemas.microsoft.com/office/2011/relationships/chartStyle" Target="style1.xml"/></Relationships>
</file>

<file path=ppt/charts/_rels/chart9.xml.rels><?xml version="1.0" encoding="UTF-8" standalone="yes"?>
<Relationships xmlns="http://schemas.openxmlformats.org/package/2006/relationships"><Relationship Id="rId1" Type="http://schemas.openxmlformats.org/officeDocument/2006/relationships/oleObject" Target="file:///F:\&#1052;&#1072;&#1075;&#1080;&#1089;&#1090;&#1077;&#1088;&#1089;&#1082;&#1072;&#1103;%20(2&#1082;&#1091;&#1088;&#1089;,%20&#1084;&#1072;&#1075;&#1080;&#1089;&#1090;&#1088;)\2019-05-24-&#1093;&#1088;&#1086;&#1084;&#1072;&#1090;&#1086;&#1075;&#1088;&#1072;&#1092;&#1080;&#1082;&#1080;.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420660025300013E-2"/>
          <c:y val="4.2283298097251593E-2"/>
          <c:w val="0.90295482671142469"/>
          <c:h val="0.77589852008456694"/>
        </c:manualLayout>
      </c:layout>
      <c:barChart>
        <c:barDir val="col"/>
        <c:grouping val="clustered"/>
        <c:varyColors val="0"/>
        <c:ser>
          <c:idx val="0"/>
          <c:order val="0"/>
          <c:tx>
            <c:strRef>
              <c:f>'[1]Материальный баланс'!$B$36</c:f>
              <c:strCache>
                <c:ptCount val="1"/>
                <c:pt idx="0">
                  <c:v>Фракции НК-200 °C</c:v>
                </c:pt>
              </c:strCache>
            </c:strRef>
          </c:tx>
          <c:spPr>
            <a:solidFill>
              <a:srgbClr val="FFC000"/>
            </a:solidFill>
            <a:ln w="12700">
              <a:solidFill>
                <a:srgbClr val="000000"/>
              </a:solidFill>
              <a:prstDash val="solid"/>
            </a:ln>
          </c:spPr>
          <c:invertIfNegative val="0"/>
          <c:dLbls>
            <c:dLbl>
              <c:idx val="0"/>
              <c:layout>
                <c:manualLayout>
                  <c:x val="9.5697049484880975E-2"/>
                  <c:y val="-0.24986102434271784"/>
                </c:manualLayout>
              </c:layout>
              <c:tx>
                <c:rich>
                  <a:bodyPr/>
                  <a:lstStyle/>
                  <a:p>
                    <a:r>
                      <a:rPr lang="en-US"/>
                      <a:t>26.5</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E46-4C86-B056-66AC145578ED}"/>
                </c:ext>
              </c:extLst>
            </c:dLbl>
            <c:dLbl>
              <c:idx val="1"/>
              <c:layout>
                <c:manualLayout>
                  <c:x val="9.6098847037053375E-2"/>
                  <c:y val="-0.25488932250110125"/>
                </c:manualLayout>
              </c:layout>
              <c:tx>
                <c:rich>
                  <a:bodyPr/>
                  <a:lstStyle/>
                  <a:p>
                    <a:r>
                      <a:rPr lang="en-US"/>
                      <a:t>27.8</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E46-4C86-B056-66AC145578ED}"/>
                </c:ext>
              </c:extLst>
            </c:dLbl>
            <c:dLbl>
              <c:idx val="2"/>
              <c:layout>
                <c:manualLayout>
                  <c:x val="9.0874757818438109E-2"/>
                  <c:y val="-0.32943817786734858"/>
                </c:manualLayout>
              </c:layout>
              <c:tx>
                <c:rich>
                  <a:bodyPr/>
                  <a:lstStyle/>
                  <a:p>
                    <a:r>
                      <a:rPr lang="en-US"/>
                      <a:t>32.6</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E46-4C86-B056-66AC145578ED}"/>
                </c:ext>
              </c:extLst>
            </c:dLbl>
            <c:dLbl>
              <c:idx val="3"/>
              <c:layout>
                <c:manualLayout>
                  <c:x val="9.1276702528830966E-2"/>
                  <c:y val="-0.32377231922425509"/>
                </c:manualLayout>
              </c:layout>
              <c:tx>
                <c:rich>
                  <a:bodyPr/>
                  <a:lstStyle/>
                  <a:p>
                    <a:r>
                      <a:rPr lang="en-US"/>
                      <a:t>36.1</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E46-4C86-B056-66AC145578ED}"/>
                </c:ext>
              </c:extLst>
            </c:dLbl>
            <c:dLbl>
              <c:idx val="4"/>
              <c:layout>
                <c:manualLayout>
                  <c:x val="9.3084971773700315E-2"/>
                  <c:y val="-0.33830368980680159"/>
                </c:manualLayout>
              </c:layout>
              <c:tx>
                <c:rich>
                  <a:bodyPr/>
                  <a:lstStyle/>
                  <a:p>
                    <a:r>
                      <a:rPr lang="en-US"/>
                      <a:t>41.6</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AE46-4C86-B056-66AC145578ED}"/>
                </c:ext>
              </c:extLst>
            </c:dLbl>
            <c:dLbl>
              <c:idx val="5"/>
              <c:layout>
                <c:manualLayout>
                  <c:x val="8.9267354247782066E-2"/>
                  <c:y val="-0.23752130954378109"/>
                </c:manualLayout>
              </c:layout>
              <c:tx>
                <c:rich>
                  <a:bodyPr/>
                  <a:lstStyle/>
                  <a:p>
                    <a:r>
                      <a:rPr lang="en-US"/>
                      <a:t>34.7</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AE46-4C86-B056-66AC145578ED}"/>
                </c:ext>
              </c:extLst>
            </c:dLbl>
            <c:dLbl>
              <c:idx val="6"/>
              <c:layout>
                <c:manualLayout>
                  <c:x val="5.7320450026145706E-2"/>
                  <c:y val="6.1728170930646274E-2"/>
                </c:manualLayout>
              </c:layout>
              <c:tx>
                <c:rich>
                  <a:bodyPr/>
                  <a:lstStyle/>
                  <a:p>
                    <a:r>
                      <a:rPr lang="en-US"/>
                      <a:t>12.8</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E46-4C86-B056-66AC145578ED}"/>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'[1]Материальный баланс'!$C$35:$I$35</c:f>
              <c:numCache>
                <c:formatCode>General</c:formatCode>
                <c:ptCount val="7"/>
                <c:pt idx="0">
                  <c:v>0</c:v>
                </c:pt>
                <c:pt idx="1">
                  <c:v>2</c:v>
                </c:pt>
                <c:pt idx="2">
                  <c:v>4</c:v>
                </c:pt>
                <c:pt idx="3">
                  <c:v>6</c:v>
                </c:pt>
                <c:pt idx="4">
                  <c:v>8</c:v>
                </c:pt>
                <c:pt idx="5">
                  <c:v>10</c:v>
                </c:pt>
                <c:pt idx="6">
                  <c:v>100</c:v>
                </c:pt>
              </c:numCache>
            </c:numRef>
          </c:cat>
          <c:val>
            <c:numRef>
              <c:f>'[1]Материальный баланс'!$C$36:$I$36</c:f>
              <c:numCache>
                <c:formatCode>General</c:formatCode>
                <c:ptCount val="7"/>
                <c:pt idx="0">
                  <c:v>1</c:v>
                </c:pt>
                <c:pt idx="1">
                  <c:v>2.9</c:v>
                </c:pt>
                <c:pt idx="2">
                  <c:v>5.8</c:v>
                </c:pt>
                <c:pt idx="3">
                  <c:v>8.2000000000000011</c:v>
                </c:pt>
                <c:pt idx="4">
                  <c:v>11</c:v>
                </c:pt>
                <c:pt idx="5">
                  <c:v>11.6</c:v>
                </c:pt>
                <c:pt idx="6">
                  <c:v>19.7</c:v>
                </c:pt>
              </c:numCache>
            </c:numRef>
          </c:val>
          <c:extLst>
            <c:ext xmlns:c16="http://schemas.microsoft.com/office/drawing/2014/chart" uri="{C3380CC4-5D6E-409C-BE32-E72D297353CC}">
              <c16:uniqueId val="{00000007-AE46-4C86-B056-66AC145578ED}"/>
            </c:ext>
          </c:extLst>
        </c:ser>
        <c:ser>
          <c:idx val="1"/>
          <c:order val="1"/>
          <c:tx>
            <c:strRef>
              <c:f>'[1]Материальный баланс'!$B$37</c:f>
              <c:strCache>
                <c:ptCount val="1"/>
                <c:pt idx="0">
                  <c:v>Фракции 200-360 °C</c:v>
                </c:pt>
              </c:strCache>
            </c:strRef>
          </c:tx>
          <c:spPr>
            <a:solidFill>
              <a:srgbClr val="92D050"/>
            </a:solidFill>
            <a:ln w="12700">
              <a:solidFill>
                <a:srgbClr val="000000"/>
              </a:solidFill>
              <a:prstDash val="solid"/>
            </a:ln>
          </c:spPr>
          <c:invertIfNegative val="0"/>
          <c:dLbls>
            <c:dLbl>
              <c:idx val="0"/>
              <c:layout>
                <c:manualLayout>
                  <c:x val="-4.4961013148300991E-2"/>
                  <c:y val="0.33148155581699817"/>
                </c:manualLayout>
              </c:layout>
              <c:tx>
                <c:rich>
                  <a:bodyPr/>
                  <a:lstStyle/>
                  <a:p>
                    <a:r>
                      <a:rPr lang="en-US"/>
                      <a:t>1.0</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AE46-4C86-B056-66AC145578ED}"/>
                </c:ext>
              </c:extLst>
            </c:dLbl>
            <c:dLbl>
              <c:idx val="1"/>
              <c:layout>
                <c:manualLayout>
                  <c:x val="-4.5965540130605109E-2"/>
                  <c:y val="0.31235185859323389"/>
                </c:manualLayout>
              </c:layout>
              <c:tx>
                <c:rich>
                  <a:bodyPr/>
                  <a:lstStyle/>
                  <a:p>
                    <a:r>
                      <a:rPr lang="en-US"/>
                      <a:t>2.9</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E46-4C86-B056-66AC145578ED}"/>
                </c:ext>
              </c:extLst>
            </c:dLbl>
            <c:dLbl>
              <c:idx val="2"/>
              <c:layout>
                <c:manualLayout>
                  <c:x val="-4.5563742578432577E-2"/>
                  <c:y val="0.34482544502632062"/>
                </c:manualLayout>
              </c:layout>
              <c:tx>
                <c:rich>
                  <a:bodyPr/>
                  <a:lstStyle/>
                  <a:p>
                    <a:r>
                      <a:rPr lang="en-US"/>
                      <a:t>5.8</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AE46-4C86-B056-66AC145578ED}"/>
                </c:ext>
              </c:extLst>
            </c:dLbl>
            <c:dLbl>
              <c:idx val="3"/>
              <c:layout>
                <c:manualLayout>
                  <c:x val="-4.6568416718956958E-2"/>
                  <c:y val="0.35203126568105686"/>
                </c:manualLayout>
              </c:layout>
              <c:tx>
                <c:rich>
                  <a:bodyPr/>
                  <a:lstStyle/>
                  <a:p>
                    <a:r>
                      <a:rPr lang="en-US"/>
                      <a:t>8.2</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AE46-4C86-B056-66AC145578ED}"/>
                </c:ext>
              </c:extLst>
            </c:dLbl>
            <c:dLbl>
              <c:idx val="4"/>
              <c:layout>
                <c:manualLayout>
                  <c:x val="-4.7344434995810397E-2"/>
                  <c:y val="0.39778516363370237"/>
                </c:manualLayout>
              </c:layout>
              <c:tx>
                <c:rich>
                  <a:bodyPr/>
                  <a:lstStyle/>
                  <a:p>
                    <a:r>
                      <a:rPr lang="en-US"/>
                      <a:t>11.0</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AE46-4C86-B056-66AC145578ED}"/>
                </c:ext>
              </c:extLst>
            </c:dLbl>
            <c:dLbl>
              <c:idx val="5"/>
              <c:layout>
                <c:manualLayout>
                  <c:x val="-5.3974995907122424E-2"/>
                  <c:y val="0.29375772887245338"/>
                </c:manualLayout>
              </c:layout>
              <c:tx>
                <c:rich>
                  <a:bodyPr/>
                  <a:lstStyle/>
                  <a:p>
                    <a:r>
                      <a:rPr lang="en-US"/>
                      <a:t>11.6</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AE46-4C86-B056-66AC145578ED}"/>
                </c:ext>
              </c:extLst>
            </c:dLbl>
            <c:dLbl>
              <c:idx val="6"/>
              <c:layout>
                <c:manualLayout>
                  <c:x val="-3.4387280776192915E-2"/>
                  <c:y val="-9.5153386452167213E-2"/>
                </c:manualLayout>
              </c:layout>
              <c:tx>
                <c:rich>
                  <a:bodyPr/>
                  <a:lstStyle/>
                  <a:p>
                    <a:r>
                      <a:rPr lang="en-US"/>
                      <a:t>19.7</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AE46-4C86-B056-66AC145578ED}"/>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'[1]Материальный баланс'!$C$35:$I$35</c:f>
              <c:numCache>
                <c:formatCode>General</c:formatCode>
                <c:ptCount val="7"/>
                <c:pt idx="0">
                  <c:v>0</c:v>
                </c:pt>
                <c:pt idx="1">
                  <c:v>2</c:v>
                </c:pt>
                <c:pt idx="2">
                  <c:v>4</c:v>
                </c:pt>
                <c:pt idx="3">
                  <c:v>6</c:v>
                </c:pt>
                <c:pt idx="4">
                  <c:v>8</c:v>
                </c:pt>
                <c:pt idx="5">
                  <c:v>10</c:v>
                </c:pt>
                <c:pt idx="6">
                  <c:v>100</c:v>
                </c:pt>
              </c:numCache>
            </c:numRef>
          </c:cat>
          <c:val>
            <c:numRef>
              <c:f>'[1]Материальный баланс'!$C$37:$I$37</c:f>
              <c:numCache>
                <c:formatCode>General</c:formatCode>
                <c:ptCount val="7"/>
                <c:pt idx="0">
                  <c:v>26.5</c:v>
                </c:pt>
                <c:pt idx="1">
                  <c:v>27.8</c:v>
                </c:pt>
                <c:pt idx="2">
                  <c:v>32.6</c:v>
                </c:pt>
                <c:pt idx="3">
                  <c:v>36.1</c:v>
                </c:pt>
                <c:pt idx="4">
                  <c:v>41.6</c:v>
                </c:pt>
                <c:pt idx="5">
                  <c:v>34.700000000000003</c:v>
                </c:pt>
                <c:pt idx="6">
                  <c:v>12.8</c:v>
                </c:pt>
              </c:numCache>
            </c:numRef>
          </c:val>
          <c:extLst>
            <c:ext xmlns:c16="http://schemas.microsoft.com/office/drawing/2014/chart" uri="{C3380CC4-5D6E-409C-BE32-E72D297353CC}">
              <c16:uniqueId val="{0000000F-AE46-4C86-B056-66AC145578ED}"/>
            </c:ext>
          </c:extLst>
        </c:ser>
        <c:dLbls>
          <c:showLegendKey val="0"/>
          <c:showVal val="0"/>
          <c:showCatName val="0"/>
          <c:showSerName val="0"/>
          <c:showPercent val="0"/>
          <c:showBubbleSize val="0"/>
        </c:dLbls>
        <c:gapWidth val="150"/>
        <c:axId val="49205760"/>
        <c:axId val="40549120"/>
      </c:barChart>
      <c:lineChart>
        <c:grouping val="standard"/>
        <c:varyColors val="0"/>
        <c:ser>
          <c:idx val="2"/>
          <c:order val="2"/>
          <c:tx>
            <c:strRef>
              <c:f>'[1]Материальный баланс'!$B$38</c:f>
              <c:strCache>
                <c:ptCount val="1"/>
                <c:pt idx="0">
                  <c:v>Суммарный выход фракций</c:v>
                </c:pt>
              </c:strCache>
            </c:strRef>
          </c:tx>
          <c:spPr>
            <a:ln w="25400">
              <a:solidFill>
                <a:srgbClr val="000000"/>
              </a:solidFill>
              <a:prstDash val="solid"/>
            </a:ln>
          </c:spPr>
          <c:marker>
            <c:symbol val="circle"/>
            <c:size val="7"/>
            <c:spPr>
              <a:solidFill>
                <a:srgbClr val="FFFFFF"/>
              </a:solidFill>
              <a:ln>
                <a:solidFill>
                  <a:srgbClr val="000000"/>
                </a:solidFill>
                <a:prstDash val="solid"/>
              </a:ln>
            </c:spPr>
          </c:marker>
          <c:dLbls>
            <c:dLbl>
              <c:idx val="0"/>
              <c:layout>
                <c:manualLayout>
                  <c:x val="-6.2580053124251592E-2"/>
                  <c:y val="-7.1723623667735131E-2"/>
                </c:manualLayout>
              </c:layout>
              <c:tx>
                <c:rich>
                  <a:bodyPr/>
                  <a:lstStyle/>
                  <a:p>
                    <a:r>
                      <a:rPr lang="en-US"/>
                      <a:t>27.5</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AE46-4C86-B056-66AC145578ED}"/>
                </c:ext>
              </c:extLst>
            </c:dLbl>
            <c:dLbl>
              <c:idx val="1"/>
              <c:layout>
                <c:manualLayout>
                  <c:x val="-6.7804142342866761E-2"/>
                  <c:y val="-7.2625805096394117E-2"/>
                </c:manualLayout>
              </c:layout>
              <c:tx>
                <c:rich>
                  <a:bodyPr/>
                  <a:lstStyle/>
                  <a:p>
                    <a:r>
                      <a:rPr lang="en-US"/>
                      <a:t>30.7</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AE46-4C86-B056-66AC145578ED}"/>
                </c:ext>
              </c:extLst>
            </c:dLbl>
            <c:dLbl>
              <c:idx val="2"/>
              <c:layout>
                <c:manualLayout>
                  <c:x val="-6.8808669325170962E-2"/>
                  <c:y val="-7.2417775932302725E-2"/>
                </c:manualLayout>
              </c:layout>
              <c:tx>
                <c:rich>
                  <a:bodyPr/>
                  <a:lstStyle/>
                  <a:p>
                    <a:r>
                      <a:rPr lang="en-US"/>
                      <a:t>38.4</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AE46-4C86-B056-66AC145578ED}"/>
                </c:ext>
              </c:extLst>
            </c:dLbl>
            <c:dLbl>
              <c:idx val="3"/>
              <c:layout>
                <c:manualLayout>
                  <c:x val="-7.8252173621876864E-2"/>
                  <c:y val="-7.2231086063648392E-2"/>
                </c:manualLayout>
              </c:layout>
              <c:tx>
                <c:rich>
                  <a:bodyPr/>
                  <a:lstStyle/>
                  <a:p>
                    <a:r>
                      <a:rPr lang="en-US"/>
                      <a:t>44.3</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AE46-4C86-B056-66AC145578ED}"/>
                </c:ext>
              </c:extLst>
            </c:dLbl>
            <c:dLbl>
              <c:idx val="4"/>
              <c:layout>
                <c:manualLayout>
                  <c:x val="-8.206979114779521E-2"/>
                  <c:y val="-6.4264152548764178E-2"/>
                </c:manualLayout>
              </c:layout>
              <c:tx>
                <c:rich>
                  <a:bodyPr/>
                  <a:lstStyle/>
                  <a:p>
                    <a:r>
                      <a:rPr lang="en-US"/>
                      <a:t>52.6</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AE46-4C86-B056-66AC145578ED}"/>
                </c:ext>
              </c:extLst>
            </c:dLbl>
            <c:dLbl>
              <c:idx val="5"/>
              <c:layout>
                <c:manualLayout>
                  <c:x val="-6.3383714432342544E-2"/>
                  <c:y val="-8.4422746384167538E-2"/>
                </c:manualLayout>
              </c:layout>
              <c:tx>
                <c:rich>
                  <a:bodyPr/>
                  <a:lstStyle/>
                  <a:p>
                    <a:r>
                      <a:rPr lang="en-US"/>
                      <a:t>46.3</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AE46-4C86-B056-66AC145578ED}"/>
                </c:ext>
              </c:extLst>
            </c:dLbl>
            <c:dLbl>
              <c:idx val="6"/>
              <c:layout>
                <c:manualLayout>
                  <c:x val="-3.2922422385882166E-2"/>
                  <c:y val="-9.3746334947856683E-2"/>
                </c:manualLayout>
              </c:layout>
              <c:tx>
                <c:rich>
                  <a:bodyPr/>
                  <a:lstStyle/>
                  <a:p>
                    <a:r>
                      <a:rPr lang="en-US"/>
                      <a:t>32.5</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AE46-4C86-B056-66AC145578ED}"/>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'[1]Материальный баланс'!$C$35:$I$35</c:f>
              <c:numCache>
                <c:formatCode>General</c:formatCode>
                <c:ptCount val="7"/>
                <c:pt idx="0">
                  <c:v>0</c:v>
                </c:pt>
                <c:pt idx="1">
                  <c:v>2</c:v>
                </c:pt>
                <c:pt idx="2">
                  <c:v>4</c:v>
                </c:pt>
                <c:pt idx="3">
                  <c:v>6</c:v>
                </c:pt>
                <c:pt idx="4">
                  <c:v>8</c:v>
                </c:pt>
                <c:pt idx="5">
                  <c:v>10</c:v>
                </c:pt>
                <c:pt idx="6">
                  <c:v>100</c:v>
                </c:pt>
              </c:numCache>
            </c:numRef>
          </c:cat>
          <c:val>
            <c:numRef>
              <c:f>'[1]Материальный баланс'!$C$38:$I$38</c:f>
              <c:numCache>
                <c:formatCode>General</c:formatCode>
                <c:ptCount val="7"/>
                <c:pt idx="0">
                  <c:v>27.5</c:v>
                </c:pt>
                <c:pt idx="1">
                  <c:v>30.7</c:v>
                </c:pt>
                <c:pt idx="2">
                  <c:v>38.4</c:v>
                </c:pt>
                <c:pt idx="3">
                  <c:v>44.3</c:v>
                </c:pt>
                <c:pt idx="4">
                  <c:v>52.6</c:v>
                </c:pt>
                <c:pt idx="5">
                  <c:v>46.300000000000004</c:v>
                </c:pt>
                <c:pt idx="6">
                  <c:v>32.5</c:v>
                </c:pt>
              </c:numCache>
            </c:numRef>
          </c:val>
          <c:smooth val="0"/>
          <c:extLst>
            <c:ext xmlns:c16="http://schemas.microsoft.com/office/drawing/2014/chart" uri="{C3380CC4-5D6E-409C-BE32-E72D297353CC}">
              <c16:uniqueId val="{00000017-AE46-4C86-B056-66AC145578ED}"/>
            </c:ext>
          </c:extLst>
        </c:ser>
        <c:dLbls>
          <c:showLegendKey val="0"/>
          <c:showVal val="1"/>
          <c:showCatName val="0"/>
          <c:showSerName val="0"/>
          <c:showPercent val="0"/>
          <c:showBubbleSize val="0"/>
        </c:dLbls>
        <c:marker val="1"/>
        <c:smooth val="0"/>
        <c:axId val="49205760"/>
        <c:axId val="40549120"/>
      </c:lineChart>
      <c:catAx>
        <c:axId val="49205760"/>
        <c:scaling>
          <c:orientation val="minMax"/>
        </c:scaling>
        <c:delete val="0"/>
        <c:axPos val="b"/>
        <c:title>
          <c:tx>
            <c:rich>
              <a:bodyPr/>
              <a:lstStyle/>
              <a:p>
                <a:pPr>
                  <a:defRPr/>
                </a:pPr>
                <a:r>
                  <a:rPr lang="en-US" dirty="0" smtClean="0"/>
                  <a:t>The content vegetable oil, wt. %</a:t>
                </a:r>
                <a:endParaRPr lang="ru-RU" dirty="0"/>
              </a:p>
            </c:rich>
          </c:tx>
          <c:layout>
            <c:manualLayout>
              <c:xMode val="edge"/>
              <c:yMode val="edge"/>
              <c:x val="0.30661082900792952"/>
              <c:y val="0.87949260042283295"/>
            </c:manualLayout>
          </c:layout>
          <c:overlay val="0"/>
          <c:spPr>
            <a:noFill/>
            <a:ln w="25400">
              <a:noFill/>
            </a:ln>
          </c:spPr>
        </c:title>
        <c:numFmt formatCode="General" sourceLinked="1"/>
        <c:majorTickMark val="in"/>
        <c:minorTickMark val="none"/>
        <c:tickLblPos val="nextTo"/>
        <c:spPr>
          <a:ln w="3175">
            <a:solidFill>
              <a:srgbClr val="000000"/>
            </a:solidFill>
            <a:prstDash val="solid"/>
          </a:ln>
        </c:spPr>
        <c:txPr>
          <a:bodyPr rot="0" vert="horz"/>
          <a:lstStyle/>
          <a:p>
            <a:pPr>
              <a:defRPr/>
            </a:pPr>
            <a:endParaRPr lang="ru-RU"/>
          </a:p>
        </c:txPr>
        <c:crossAx val="40549120"/>
        <c:crosses val="autoZero"/>
        <c:auto val="1"/>
        <c:lblAlgn val="ctr"/>
        <c:lblOffset val="100"/>
        <c:tickLblSkip val="1"/>
        <c:tickMarkSkip val="1"/>
        <c:noMultiLvlLbl val="0"/>
      </c:catAx>
      <c:valAx>
        <c:axId val="40549120"/>
        <c:scaling>
          <c:orientation val="minMax"/>
          <c:max val="60"/>
          <c:min val="0"/>
        </c:scaling>
        <c:delete val="0"/>
        <c:axPos val="l"/>
        <c:title>
          <c:tx>
            <c:rich>
              <a:bodyPr/>
              <a:lstStyle/>
              <a:p>
                <a:pPr>
                  <a:defRPr/>
                </a:pPr>
                <a:r>
                  <a:rPr lang="en-US" dirty="0" err="1" smtClean="0"/>
                  <a:t>Yeld</a:t>
                </a:r>
                <a:r>
                  <a:rPr lang="en-US" dirty="0" smtClean="0"/>
                  <a:t>, wt. %</a:t>
                </a:r>
                <a:endParaRPr lang="ru-RU" dirty="0"/>
              </a:p>
            </c:rich>
          </c:tx>
          <c:layout>
            <c:manualLayout>
              <c:xMode val="edge"/>
              <c:yMode val="edge"/>
              <c:x val="7.0323584634846264E-3"/>
              <c:y val="0.30655391120507436"/>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a:pPr>
            <a:endParaRPr lang="ru-RU"/>
          </a:p>
        </c:txPr>
        <c:crossAx val="49205760"/>
        <c:crosses val="autoZero"/>
        <c:crossBetween val="between"/>
      </c:valAx>
      <c:spPr>
        <a:noFill/>
        <a:ln w="25400">
          <a:noFill/>
        </a:ln>
      </c:spPr>
    </c:plotArea>
    <c:legend>
      <c:legendPos val="r"/>
      <c:layout>
        <c:manualLayout>
          <c:xMode val="edge"/>
          <c:yMode val="edge"/>
          <c:x val="1.4064716926969232E-2"/>
          <c:y val="0.94080338266384822"/>
          <c:w val="0.98031076980975451"/>
          <c:h val="5.2854122621564477E-2"/>
        </c:manualLayout>
      </c:layout>
      <c:overlay val="0"/>
      <c:spPr>
        <a:noFill/>
        <a:ln w="25400">
          <a:noFill/>
        </a:ln>
      </c:spPr>
    </c:legend>
    <c:plotVisOnly val="1"/>
    <c:dispBlanksAs val="gap"/>
    <c:showDLblsOverMax val="0"/>
  </c:chart>
  <c:spPr>
    <a:noFill/>
    <a:ln w="9525">
      <a:noFill/>
    </a:ln>
  </c:spPr>
  <c:txPr>
    <a:bodyPr/>
    <a:lstStyle/>
    <a:p>
      <a:pPr>
        <a:defRPr sz="1600" b="0" i="0" u="none" strike="noStrike" baseline="0">
          <a:solidFill>
            <a:srgbClr val="000000"/>
          </a:solidFill>
          <a:latin typeface="Times New Roman" panose="02020603050405020304" pitchFamily="18" charset="0"/>
          <a:ea typeface="Arial Cyr"/>
          <a:cs typeface="Times New Roman" panose="02020603050405020304" pitchFamily="18" charset="0"/>
        </a:defRPr>
      </a:pPr>
      <a:endParaRPr lang="ru-RU"/>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
          <c:w val="1"/>
          <c:h val="0.37827165207622399"/>
        </c:manualLayout>
      </c:layout>
      <c:lineChart>
        <c:grouping val="standard"/>
        <c:varyColors val="0"/>
        <c:ser>
          <c:idx val="0"/>
          <c:order val="0"/>
          <c:tx>
            <c:v>Молекулярная масса</c:v>
          </c:tx>
          <c:spPr>
            <a:ln w="28575" cap="rnd">
              <a:solidFill>
                <a:schemeClr val="accent6">
                  <a:lumMod val="75000"/>
                </a:schemeClr>
              </a:solidFill>
              <a:round/>
            </a:ln>
            <a:effectLst/>
          </c:spPr>
          <c:marker>
            <c:symbol val="circle"/>
            <c:size val="5"/>
            <c:spPr>
              <a:solidFill>
                <a:schemeClr val="accent6">
                  <a:lumMod val="75000"/>
                </a:schemeClr>
              </a:solidFill>
              <a:ln w="9525">
                <a:solidFill>
                  <a:schemeClr val="accent6">
                    <a:lumMod val="75000"/>
                  </a:schemeClr>
                </a:solidFill>
              </a:ln>
              <a:effectLst/>
            </c:spPr>
          </c:marker>
          <c:cat>
            <c:strRef>
              <c:f>'СГА графики'!$A$133:$A$136</c:f>
              <c:strCache>
                <c:ptCount val="4"/>
                <c:pt idx="0">
                  <c:v>Исходный мазут</c:v>
                </c:pt>
                <c:pt idx="1">
                  <c:v>М</c:v>
                </c:pt>
                <c:pt idx="2">
                  <c:v>М/НПМ</c:v>
                </c:pt>
                <c:pt idx="3">
                  <c:v>М/НПМ/МС</c:v>
                </c:pt>
              </c:strCache>
            </c:strRef>
          </c:cat>
          <c:val>
            <c:numRef>
              <c:f>'СГА графики'!$I$153:$I$156</c:f>
              <c:numCache>
                <c:formatCode>General</c:formatCode>
                <c:ptCount val="4"/>
                <c:pt idx="0">
                  <c:v>850</c:v>
                </c:pt>
                <c:pt idx="1">
                  <c:v>790</c:v>
                </c:pt>
                <c:pt idx="2">
                  <c:v>699</c:v>
                </c:pt>
                <c:pt idx="3">
                  <c:v>402</c:v>
                </c:pt>
              </c:numCache>
            </c:numRef>
          </c:val>
          <c:smooth val="0"/>
          <c:extLst>
            <c:ext xmlns:c16="http://schemas.microsoft.com/office/drawing/2014/chart" uri="{C3380CC4-5D6E-409C-BE32-E72D297353CC}">
              <c16:uniqueId val="{00000000-C8B9-4092-99E4-F639EBC0BB5C}"/>
            </c:ext>
          </c:extLst>
        </c:ser>
        <c:dLbls>
          <c:showLegendKey val="0"/>
          <c:showVal val="0"/>
          <c:showCatName val="0"/>
          <c:showSerName val="0"/>
          <c:showPercent val="0"/>
          <c:showBubbleSize val="0"/>
        </c:dLbls>
        <c:marker val="1"/>
        <c:smooth val="0"/>
        <c:axId val="154609664"/>
        <c:axId val="146290304"/>
      </c:lineChart>
      <c:catAx>
        <c:axId val="154609664"/>
        <c:scaling>
          <c:orientation val="minMax"/>
        </c:scaling>
        <c:delete val="1"/>
        <c:axPos val="b"/>
        <c:numFmt formatCode="General" sourceLinked="1"/>
        <c:majorTickMark val="none"/>
        <c:minorTickMark val="none"/>
        <c:tickLblPos val="nextTo"/>
        <c:crossAx val="146290304"/>
        <c:crosses val="autoZero"/>
        <c:auto val="1"/>
        <c:lblAlgn val="ctr"/>
        <c:lblOffset val="100"/>
        <c:noMultiLvlLbl val="0"/>
      </c:catAx>
      <c:valAx>
        <c:axId val="146290304"/>
        <c:scaling>
          <c:orientation val="minMax"/>
        </c:scaling>
        <c:delete val="1"/>
        <c:axPos val="l"/>
        <c:numFmt formatCode="General" sourceLinked="1"/>
        <c:majorTickMark val="none"/>
        <c:minorTickMark val="none"/>
        <c:tickLblPos val="nextTo"/>
        <c:crossAx val="154609664"/>
        <c:crosses val="autoZero"/>
        <c:crossBetween val="between"/>
      </c:valAx>
      <c:spPr>
        <a:noFill/>
        <a:ln>
          <a:noFill/>
        </a:ln>
        <a:effectLst/>
      </c:spPr>
    </c:plotArea>
    <c:legend>
      <c:legendPos val="b"/>
      <c:layout>
        <c:manualLayout>
          <c:xMode val="edge"/>
          <c:yMode val="edge"/>
          <c:x val="0.54494717847769025"/>
          <c:y val="0.24306895003579426"/>
          <c:w val="0.45505282152230969"/>
          <c:h val="6.0468503830464163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chart>
  <c:spPr>
    <a:noFill/>
    <a:ln w="9525" cap="flat" cmpd="sng" algn="ctr">
      <a:solidFill>
        <a:schemeClr val="bg1"/>
      </a:solidFill>
      <a:round/>
    </a:ln>
    <a:effectLst/>
  </c:spPr>
  <c:txPr>
    <a:bodyPr/>
    <a:lstStyle/>
    <a:p>
      <a:pPr>
        <a:defRPr sz="2000">
          <a:latin typeface="Times New Roman" panose="02020603050405020304" pitchFamily="18" charset="0"/>
          <a:cs typeface="Times New Roman" panose="02020603050405020304" pitchFamily="18" charset="0"/>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163663172480481E-2"/>
          <c:y val="4.2283298097251593E-2"/>
          <c:w val="0.91819527269045986"/>
          <c:h val="0.78435517970401658"/>
        </c:manualLayout>
      </c:layout>
      <c:barChart>
        <c:barDir val="col"/>
        <c:grouping val="clustered"/>
        <c:varyColors val="0"/>
        <c:ser>
          <c:idx val="0"/>
          <c:order val="0"/>
          <c:tx>
            <c:strRef>
              <c:f>'[1]Материальный баланс'!$B$12</c:f>
              <c:strCache>
                <c:ptCount val="1"/>
                <c:pt idx="0">
                  <c:v>Тв. продукты    </c:v>
                </c:pt>
              </c:strCache>
            </c:strRef>
          </c:tx>
          <c:spPr>
            <a:solidFill>
              <a:srgbClr val="000000"/>
            </a:solidFill>
            <a:ln w="12700">
              <a:solidFill>
                <a:srgbClr val="000000"/>
              </a:solidFill>
              <a:prstDash val="solid"/>
            </a:ln>
          </c:spPr>
          <c:invertIfNegative val="0"/>
          <c:dLbls>
            <c:dLbl>
              <c:idx val="0"/>
              <c:layout/>
              <c:tx>
                <c:rich>
                  <a:bodyPr/>
                  <a:lstStyle/>
                  <a:p>
                    <a:r>
                      <a:rPr lang="en-US"/>
                      <a:t>5.6</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371-4156-A9AD-56CB80199E77}"/>
                </c:ext>
              </c:extLst>
            </c:dLbl>
            <c:dLbl>
              <c:idx val="1"/>
              <c:layout/>
              <c:tx>
                <c:rich>
                  <a:bodyPr/>
                  <a:lstStyle/>
                  <a:p>
                    <a:r>
                      <a:rPr lang="en-US"/>
                      <a:t>4.2</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371-4156-A9AD-56CB80199E77}"/>
                </c:ext>
              </c:extLst>
            </c:dLbl>
            <c:dLbl>
              <c:idx val="2"/>
              <c:layout/>
              <c:tx>
                <c:rich>
                  <a:bodyPr/>
                  <a:lstStyle/>
                  <a:p>
                    <a:r>
                      <a:rPr lang="en-US"/>
                      <a:t>3.6</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371-4156-A9AD-56CB80199E77}"/>
                </c:ext>
              </c:extLst>
            </c:dLbl>
            <c:dLbl>
              <c:idx val="3"/>
              <c:layout/>
              <c:tx>
                <c:rich>
                  <a:bodyPr/>
                  <a:lstStyle/>
                  <a:p>
                    <a:r>
                      <a:rPr lang="en-US"/>
                      <a:t>1.9</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371-4156-A9AD-56CB80199E77}"/>
                </c:ext>
              </c:extLst>
            </c:dLbl>
            <c:dLbl>
              <c:idx val="4"/>
              <c:layout>
                <c:manualLayout>
                  <c:x val="-1.0186607945632201E-2"/>
                  <c:y val="-1.3786205773436042E-2"/>
                </c:manualLayout>
              </c:layout>
              <c:tx>
                <c:rich>
                  <a:bodyPr/>
                  <a:lstStyle/>
                  <a:p>
                    <a:r>
                      <a:rPr lang="en-US"/>
                      <a:t>1.8</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371-4156-A9AD-56CB80199E77}"/>
                </c:ext>
              </c:extLst>
            </c:dLbl>
            <c:dLbl>
              <c:idx val="5"/>
              <c:layout>
                <c:manualLayout>
                  <c:x val="-7.3657533838035281E-3"/>
                  <c:y val="-1.3173188340221862E-2"/>
                </c:manualLayout>
              </c:layout>
              <c:tx>
                <c:rich>
                  <a:bodyPr/>
                  <a:lstStyle/>
                  <a:p>
                    <a:r>
                      <a:rPr lang="en-US"/>
                      <a:t>1.7</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0371-4156-A9AD-56CB80199E77}"/>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'[1]Материальный баланс'!$C$11:$I$11</c:f>
              <c:numCache>
                <c:formatCode>General</c:formatCode>
                <c:ptCount val="7"/>
                <c:pt idx="0">
                  <c:v>0</c:v>
                </c:pt>
                <c:pt idx="1">
                  <c:v>2</c:v>
                </c:pt>
                <c:pt idx="2">
                  <c:v>4</c:v>
                </c:pt>
                <c:pt idx="3">
                  <c:v>6</c:v>
                </c:pt>
                <c:pt idx="4">
                  <c:v>8</c:v>
                </c:pt>
                <c:pt idx="5">
                  <c:v>10</c:v>
                </c:pt>
                <c:pt idx="6">
                  <c:v>100</c:v>
                </c:pt>
              </c:numCache>
            </c:numRef>
          </c:cat>
          <c:val>
            <c:numRef>
              <c:f>'[1]Материальный баланс'!$C$12:$I$12</c:f>
              <c:numCache>
                <c:formatCode>General</c:formatCode>
                <c:ptCount val="7"/>
                <c:pt idx="0">
                  <c:v>5.59</c:v>
                </c:pt>
                <c:pt idx="1">
                  <c:v>4.2</c:v>
                </c:pt>
                <c:pt idx="2">
                  <c:v>3.6</c:v>
                </c:pt>
                <c:pt idx="3">
                  <c:v>1.9000000000000001</c:v>
                </c:pt>
                <c:pt idx="4">
                  <c:v>1.8</c:v>
                </c:pt>
                <c:pt idx="5">
                  <c:v>1.7</c:v>
                </c:pt>
                <c:pt idx="6">
                  <c:v>0</c:v>
                </c:pt>
              </c:numCache>
            </c:numRef>
          </c:val>
          <c:extLst>
            <c:ext xmlns:c16="http://schemas.microsoft.com/office/drawing/2014/chart" uri="{C3380CC4-5D6E-409C-BE32-E72D297353CC}">
              <c16:uniqueId val="{00000006-0371-4156-A9AD-56CB80199E77}"/>
            </c:ext>
          </c:extLst>
        </c:ser>
        <c:ser>
          <c:idx val="1"/>
          <c:order val="1"/>
          <c:tx>
            <c:strRef>
              <c:f>'[1]Материальный баланс'!$B$13:$B$14</c:f>
              <c:strCache>
                <c:ptCount val="1"/>
                <c:pt idx="0">
                  <c:v>Газ</c:v>
                </c:pt>
              </c:strCache>
            </c:strRef>
          </c:tx>
          <c:spPr>
            <a:solidFill>
              <a:srgbClr val="FFFFFF"/>
            </a:solidFill>
            <a:ln w="12700">
              <a:solidFill>
                <a:srgbClr val="000000"/>
              </a:solidFill>
              <a:prstDash val="solid"/>
            </a:ln>
          </c:spPr>
          <c:invertIfNegative val="0"/>
          <c:dLbls>
            <c:dLbl>
              <c:idx val="0"/>
              <c:layout>
                <c:manualLayout>
                  <c:x val="1.298481047450442E-2"/>
                  <c:y val="-9.3189702225300337E-3"/>
                </c:manualLayout>
              </c:layout>
              <c:tx>
                <c:rich>
                  <a:bodyPr/>
                  <a:lstStyle/>
                  <a:p>
                    <a:r>
                      <a:rPr lang="en-US"/>
                      <a:t>1.8</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0371-4156-A9AD-56CB80199E77}"/>
                </c:ext>
              </c:extLst>
            </c:dLbl>
            <c:dLbl>
              <c:idx val="1"/>
              <c:layout>
                <c:manualLayout>
                  <c:x val="1.2984788622537614E-2"/>
                  <c:y val="-8.3318410972825774E-3"/>
                </c:manualLayout>
              </c:layout>
              <c:tx>
                <c:rich>
                  <a:bodyPr/>
                  <a:lstStyle/>
                  <a:p>
                    <a:r>
                      <a:rPr lang="en-US"/>
                      <a:t>1.6</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0371-4156-A9AD-56CB80199E77}"/>
                </c:ext>
              </c:extLst>
            </c:dLbl>
            <c:dLbl>
              <c:idx val="2"/>
              <c:layout>
                <c:manualLayout>
                  <c:x val="1.1574328563672969E-2"/>
                  <c:y val="-1.0752404669615153E-2"/>
                </c:manualLayout>
              </c:layout>
              <c:tx>
                <c:rich>
                  <a:bodyPr/>
                  <a:lstStyle/>
                  <a:p>
                    <a:r>
                      <a:rPr lang="en-US"/>
                      <a:t>1.7</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0371-4156-A9AD-56CB80199E77}"/>
                </c:ext>
              </c:extLst>
            </c:dLbl>
            <c:dLbl>
              <c:idx val="3"/>
              <c:layout>
                <c:manualLayout>
                  <c:x val="1.2984892490521927E-2"/>
                  <c:y val="-1.6238715702840415E-2"/>
                </c:manualLayout>
              </c:layout>
              <c:tx>
                <c:rich>
                  <a:bodyPr/>
                  <a:lstStyle/>
                  <a:p>
                    <a:r>
                      <a:rPr lang="en-US"/>
                      <a:t>2.2</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0371-4156-A9AD-56CB80199E77}"/>
                </c:ext>
              </c:extLst>
            </c:dLbl>
            <c:dLbl>
              <c:idx val="4"/>
              <c:layout/>
              <c:tx>
                <c:rich>
                  <a:bodyPr/>
                  <a:lstStyle/>
                  <a:p>
                    <a:r>
                      <a:rPr lang="en-US"/>
                      <a:t>3.8</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0371-4156-A9AD-56CB80199E77}"/>
                </c:ext>
              </c:extLst>
            </c:dLbl>
            <c:dLbl>
              <c:idx val="5"/>
              <c:layout/>
              <c:tx>
                <c:rich>
                  <a:bodyPr/>
                  <a:lstStyle/>
                  <a:p>
                    <a:r>
                      <a:rPr lang="en-US"/>
                      <a:t>4.6</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0371-4156-A9AD-56CB80199E77}"/>
                </c:ext>
              </c:extLst>
            </c:dLbl>
            <c:dLbl>
              <c:idx val="6"/>
              <c:layout>
                <c:manualLayout>
                  <c:x val="-3.0738757479209875E-2"/>
                  <c:y val="-1.8373948153897222E-2"/>
                </c:manualLayout>
              </c:layout>
              <c:tx>
                <c:rich>
                  <a:bodyPr/>
                  <a:lstStyle/>
                  <a:p>
                    <a:r>
                      <a:rPr lang="en-US"/>
                      <a:t>9.1</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0371-4156-A9AD-56CB80199E77}"/>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'[1]Материальный баланс'!$C$11:$I$11</c:f>
              <c:numCache>
                <c:formatCode>General</c:formatCode>
                <c:ptCount val="7"/>
                <c:pt idx="0">
                  <c:v>0</c:v>
                </c:pt>
                <c:pt idx="1">
                  <c:v>2</c:v>
                </c:pt>
                <c:pt idx="2">
                  <c:v>4</c:v>
                </c:pt>
                <c:pt idx="3">
                  <c:v>6</c:v>
                </c:pt>
                <c:pt idx="4">
                  <c:v>8</c:v>
                </c:pt>
                <c:pt idx="5">
                  <c:v>10</c:v>
                </c:pt>
                <c:pt idx="6">
                  <c:v>100</c:v>
                </c:pt>
              </c:numCache>
            </c:numRef>
          </c:cat>
          <c:val>
            <c:numRef>
              <c:f>'[1]Материальный баланс'!$C$13:$I$13</c:f>
              <c:numCache>
                <c:formatCode>General</c:formatCode>
                <c:ptCount val="7"/>
                <c:pt idx="0">
                  <c:v>1.83</c:v>
                </c:pt>
                <c:pt idx="1">
                  <c:v>1.6</c:v>
                </c:pt>
                <c:pt idx="2">
                  <c:v>1.6500000000000001</c:v>
                </c:pt>
                <c:pt idx="3">
                  <c:v>2.2000000000000002</c:v>
                </c:pt>
                <c:pt idx="4">
                  <c:v>3.75</c:v>
                </c:pt>
                <c:pt idx="5">
                  <c:v>4.5999999999999996</c:v>
                </c:pt>
                <c:pt idx="6">
                  <c:v>9.1</c:v>
                </c:pt>
              </c:numCache>
            </c:numRef>
          </c:val>
          <c:extLst>
            <c:ext xmlns:c16="http://schemas.microsoft.com/office/drawing/2014/chart" uri="{C3380CC4-5D6E-409C-BE32-E72D297353CC}">
              <c16:uniqueId val="{0000000E-0371-4156-A9AD-56CB80199E77}"/>
            </c:ext>
          </c:extLst>
        </c:ser>
        <c:dLbls>
          <c:showLegendKey val="0"/>
          <c:showVal val="1"/>
          <c:showCatName val="0"/>
          <c:showSerName val="0"/>
          <c:showPercent val="0"/>
          <c:showBubbleSize val="0"/>
        </c:dLbls>
        <c:gapWidth val="150"/>
        <c:axId val="128923648"/>
        <c:axId val="40546240"/>
      </c:barChart>
      <c:lineChart>
        <c:grouping val="standard"/>
        <c:varyColors val="0"/>
        <c:ser>
          <c:idx val="3"/>
          <c:order val="2"/>
          <c:tx>
            <c:strRef>
              <c:f>'[1]Материальный баланс'!$B$15</c:f>
              <c:strCache>
                <c:ptCount val="1"/>
                <c:pt idx="0">
                  <c:v>Суммарный выход газа и тв. продуктов</c:v>
                </c:pt>
              </c:strCache>
            </c:strRef>
          </c:tx>
          <c:spPr>
            <a:ln w="25400">
              <a:solidFill>
                <a:srgbClr val="000000"/>
              </a:solidFill>
              <a:prstDash val="solid"/>
            </a:ln>
          </c:spPr>
          <c:marker>
            <c:symbol val="diamond"/>
            <c:size val="7"/>
            <c:spPr>
              <a:solidFill>
                <a:srgbClr val="FFFFFF"/>
              </a:solidFill>
              <a:ln>
                <a:solidFill>
                  <a:srgbClr val="000000"/>
                </a:solidFill>
                <a:prstDash val="solid"/>
              </a:ln>
            </c:spPr>
          </c:marker>
          <c:dLbls>
            <c:dLbl>
              <c:idx val="0"/>
              <c:layout>
                <c:manualLayout>
                  <c:x val="-5.6610850884897396E-2"/>
                  <c:y val="-8.5821559791563265E-2"/>
                </c:manualLayout>
              </c:layout>
              <c:tx>
                <c:rich>
                  <a:bodyPr/>
                  <a:lstStyle/>
                  <a:p>
                    <a:r>
                      <a:rPr lang="en-US"/>
                      <a:t>7.4</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0371-4156-A9AD-56CB80199E77}"/>
                </c:ext>
              </c:extLst>
            </c:dLbl>
            <c:dLbl>
              <c:idx val="1"/>
              <c:layout>
                <c:manualLayout>
                  <c:x val="-5.6610872736864257E-2"/>
                  <c:y val="-8.8696949699668987E-2"/>
                </c:manualLayout>
              </c:layout>
              <c:tx>
                <c:rich>
                  <a:bodyPr/>
                  <a:lstStyle/>
                  <a:p>
                    <a:r>
                      <a:rPr lang="en-US"/>
                      <a:t>5.8</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0371-4156-A9AD-56CB80199E77}"/>
                </c:ext>
              </c:extLst>
            </c:dLbl>
            <c:dLbl>
              <c:idx val="2"/>
              <c:layout>
                <c:manualLayout>
                  <c:x val="-6.5073523830217833E-2"/>
                  <c:y val="-8.5631422337050372E-2"/>
                </c:manualLayout>
              </c:layout>
              <c:tx>
                <c:rich>
                  <a:bodyPr/>
                  <a:lstStyle/>
                  <a:p>
                    <a:r>
                      <a:rPr lang="en-US"/>
                      <a:t>5.3</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0371-4156-A9AD-56CB80199E77}"/>
                </c:ext>
              </c:extLst>
            </c:dLbl>
            <c:dLbl>
              <c:idx val="3"/>
              <c:layout>
                <c:manualLayout>
                  <c:x val="-6.2252669268389016E-2"/>
                  <c:y val="-8.4616607361698709E-2"/>
                </c:manualLayout>
              </c:layout>
              <c:tx>
                <c:rich>
                  <a:bodyPr/>
                  <a:lstStyle/>
                  <a:p>
                    <a:r>
                      <a:rPr lang="en-US"/>
                      <a:t>4.1</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0371-4156-A9AD-56CB80199E77}"/>
                </c:ext>
              </c:extLst>
            </c:dLbl>
            <c:dLbl>
              <c:idx val="4"/>
              <c:layout>
                <c:manualLayout>
                  <c:x val="-5.9431667134642305E-2"/>
                  <c:y val="-7.0557375496065985E-2"/>
                </c:manualLayout>
              </c:layout>
              <c:tx>
                <c:rich>
                  <a:bodyPr/>
                  <a:lstStyle/>
                  <a:p>
                    <a:r>
                      <a:rPr lang="en-US"/>
                      <a:t>5.6</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0371-4156-A9AD-56CB80199E77}"/>
                </c:ext>
              </c:extLst>
            </c:dLbl>
            <c:dLbl>
              <c:idx val="5"/>
              <c:layout>
                <c:manualLayout>
                  <c:x val="-6.7894318227995881E-2"/>
                  <c:y val="-8.5419982347699708E-2"/>
                </c:manualLayout>
              </c:layout>
              <c:tx>
                <c:rich>
                  <a:bodyPr/>
                  <a:lstStyle/>
                  <a:p>
                    <a:r>
                      <a:rPr lang="en-US"/>
                      <a:t>6.3</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0371-4156-A9AD-56CB80199E77}"/>
                </c:ext>
              </c:extLst>
            </c:dLbl>
            <c:dLbl>
              <c:idx val="6"/>
              <c:layout>
                <c:manualLayout>
                  <c:x val="-6.5073463666167064E-2"/>
                  <c:y val="0.16591205135883871"/>
                </c:manualLayout>
              </c:layout>
              <c:tx>
                <c:rich>
                  <a:bodyPr/>
                  <a:lstStyle/>
                  <a:p>
                    <a:r>
                      <a:rPr lang="en-US"/>
                      <a:t>9.1</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0371-4156-A9AD-56CB80199E77}"/>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'[1]Материальный баланс'!$C$11:$I$11</c:f>
              <c:numCache>
                <c:formatCode>General</c:formatCode>
                <c:ptCount val="7"/>
                <c:pt idx="0">
                  <c:v>0</c:v>
                </c:pt>
                <c:pt idx="1">
                  <c:v>2</c:v>
                </c:pt>
                <c:pt idx="2">
                  <c:v>4</c:v>
                </c:pt>
                <c:pt idx="3">
                  <c:v>6</c:v>
                </c:pt>
                <c:pt idx="4">
                  <c:v>8</c:v>
                </c:pt>
                <c:pt idx="5">
                  <c:v>10</c:v>
                </c:pt>
                <c:pt idx="6">
                  <c:v>100</c:v>
                </c:pt>
              </c:numCache>
            </c:numRef>
          </c:cat>
          <c:val>
            <c:numRef>
              <c:f>'[1]Материальный баланс'!$C$15:$I$15</c:f>
              <c:numCache>
                <c:formatCode>General</c:formatCode>
                <c:ptCount val="7"/>
                <c:pt idx="0">
                  <c:v>7.4</c:v>
                </c:pt>
                <c:pt idx="1">
                  <c:v>5.8</c:v>
                </c:pt>
                <c:pt idx="2">
                  <c:v>5.3</c:v>
                </c:pt>
                <c:pt idx="3">
                  <c:v>4.0999999999999996</c:v>
                </c:pt>
                <c:pt idx="4">
                  <c:v>5.6</c:v>
                </c:pt>
                <c:pt idx="5">
                  <c:v>6.3</c:v>
                </c:pt>
                <c:pt idx="6">
                  <c:v>9.1</c:v>
                </c:pt>
              </c:numCache>
            </c:numRef>
          </c:val>
          <c:smooth val="0"/>
          <c:extLst>
            <c:ext xmlns:c16="http://schemas.microsoft.com/office/drawing/2014/chart" uri="{C3380CC4-5D6E-409C-BE32-E72D297353CC}">
              <c16:uniqueId val="{00000016-0371-4156-A9AD-56CB80199E77}"/>
            </c:ext>
          </c:extLst>
        </c:ser>
        <c:dLbls>
          <c:showLegendKey val="0"/>
          <c:showVal val="1"/>
          <c:showCatName val="0"/>
          <c:showSerName val="0"/>
          <c:showPercent val="0"/>
          <c:showBubbleSize val="0"/>
        </c:dLbls>
        <c:marker val="1"/>
        <c:smooth val="0"/>
        <c:axId val="128923648"/>
        <c:axId val="40546240"/>
      </c:lineChart>
      <c:catAx>
        <c:axId val="128923648"/>
        <c:scaling>
          <c:orientation val="minMax"/>
        </c:scaling>
        <c:delete val="0"/>
        <c:axPos val="b"/>
        <c:title>
          <c:tx>
            <c:rich>
              <a:bodyPr/>
              <a:lstStyle/>
              <a:p>
                <a:pPr>
                  <a:defRPr/>
                </a:pPr>
                <a:r>
                  <a:rPr lang="ru-RU" dirty="0"/>
                  <a:t>Содержание растительного масла, </a:t>
                </a:r>
                <a:r>
                  <a:rPr lang="ru-RU" dirty="0" err="1"/>
                  <a:t>мас</a:t>
                </a:r>
                <a:r>
                  <a:rPr lang="ru-RU" dirty="0"/>
                  <a:t>. %</a:t>
                </a:r>
              </a:p>
            </c:rich>
          </c:tx>
          <c:layout>
            <c:manualLayout>
              <c:xMode val="edge"/>
              <c:yMode val="edge"/>
              <c:x val="0.30183377627612634"/>
              <c:y val="0.89006342494714519"/>
            </c:manualLayout>
          </c:layout>
          <c:overlay val="0"/>
          <c:spPr>
            <a:noFill/>
            <a:ln w="25400">
              <a:noFill/>
            </a:ln>
          </c:spPr>
        </c:title>
        <c:numFmt formatCode="General" sourceLinked="1"/>
        <c:majorTickMark val="in"/>
        <c:minorTickMark val="none"/>
        <c:tickLblPos val="nextTo"/>
        <c:spPr>
          <a:ln w="3175">
            <a:solidFill>
              <a:srgbClr val="000000"/>
            </a:solidFill>
            <a:prstDash val="solid"/>
          </a:ln>
        </c:spPr>
        <c:txPr>
          <a:bodyPr rot="0" vert="horz"/>
          <a:lstStyle/>
          <a:p>
            <a:pPr>
              <a:defRPr/>
            </a:pPr>
            <a:endParaRPr lang="ru-RU"/>
          </a:p>
        </c:txPr>
        <c:crossAx val="40546240"/>
        <c:crosses val="autoZero"/>
        <c:auto val="1"/>
        <c:lblAlgn val="ctr"/>
        <c:lblOffset val="100"/>
        <c:tickLblSkip val="1"/>
        <c:tickMarkSkip val="1"/>
        <c:noMultiLvlLbl val="0"/>
      </c:catAx>
      <c:valAx>
        <c:axId val="40546240"/>
        <c:scaling>
          <c:orientation val="minMax"/>
          <c:max val="10"/>
          <c:min val="0"/>
        </c:scaling>
        <c:delete val="0"/>
        <c:axPos val="l"/>
        <c:title>
          <c:tx>
            <c:rich>
              <a:bodyPr/>
              <a:lstStyle/>
              <a:p>
                <a:pPr>
                  <a:defRPr/>
                </a:pPr>
                <a:r>
                  <a:rPr lang="ru-RU"/>
                  <a:t>Выход, мас. %</a:t>
                </a:r>
              </a:p>
            </c:rich>
          </c:tx>
          <c:layout>
            <c:manualLayout>
              <c:xMode val="edge"/>
              <c:yMode val="edge"/>
              <c:x val="7.0521910344889371E-3"/>
              <c:y val="0.30021141649048627"/>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a:pPr>
            <a:endParaRPr lang="ru-RU"/>
          </a:p>
        </c:txPr>
        <c:crossAx val="128923648"/>
        <c:crosses val="autoZero"/>
        <c:crossBetween val="between"/>
        <c:majorUnit val="5"/>
      </c:valAx>
      <c:spPr>
        <a:noFill/>
        <a:ln w="25400">
          <a:noFill/>
        </a:ln>
      </c:spPr>
    </c:plotArea>
    <c:legend>
      <c:legendPos val="r"/>
      <c:layout>
        <c:manualLayout>
          <c:xMode val="edge"/>
          <c:yMode val="edge"/>
          <c:x val="7.0521607334294517E-3"/>
          <c:y val="0.94276066479122744"/>
          <c:w val="0.98871718303534795"/>
          <c:h val="5.4968287526427115E-2"/>
        </c:manualLayout>
      </c:layout>
      <c:overlay val="0"/>
      <c:spPr>
        <a:noFill/>
        <a:ln w="25400">
          <a:noFill/>
        </a:ln>
      </c:spPr>
    </c:legend>
    <c:plotVisOnly val="1"/>
    <c:dispBlanksAs val="gap"/>
    <c:showDLblsOverMax val="0"/>
  </c:chart>
  <c:spPr>
    <a:noFill/>
    <a:ln w="9525">
      <a:noFill/>
    </a:ln>
  </c:spPr>
  <c:txPr>
    <a:bodyPr/>
    <a:lstStyle/>
    <a:p>
      <a:pPr>
        <a:defRPr sz="1200" b="0" i="0" u="none" strike="noStrike" baseline="0">
          <a:solidFill>
            <a:srgbClr val="000000"/>
          </a:solidFill>
          <a:latin typeface="Times New Roman" panose="02020603050405020304" pitchFamily="18" charset="0"/>
          <a:ea typeface="Arial"/>
          <a:cs typeface="Times New Roman" panose="02020603050405020304" pitchFamily="18" charset="0"/>
        </a:defRPr>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2474226804123682E-2"/>
          <c:y val="3.82409534843988E-2"/>
          <c:w val="0.84149484536082475"/>
          <c:h val="0.79732388014971478"/>
        </c:manualLayout>
      </c:layout>
      <c:barChart>
        <c:barDir val="col"/>
        <c:grouping val="clustered"/>
        <c:varyColors val="0"/>
        <c:ser>
          <c:idx val="1"/>
          <c:order val="1"/>
          <c:tx>
            <c:strRef>
              <c:f>'[1]Материальный баланс'!$B$27</c:f>
              <c:strCache>
                <c:ptCount val="1"/>
                <c:pt idx="0">
                  <c:v>Асфальтены</c:v>
                </c:pt>
              </c:strCache>
            </c:strRef>
          </c:tx>
          <c:spPr>
            <a:solidFill>
              <a:srgbClr val="FF0000"/>
            </a:solidFill>
            <a:ln w="12700">
              <a:solidFill>
                <a:srgbClr val="000000"/>
              </a:solidFill>
              <a:prstDash val="solid"/>
            </a:ln>
          </c:spPr>
          <c:invertIfNegative val="0"/>
          <c:dLbls>
            <c:dLbl>
              <c:idx val="0"/>
              <c:layout>
                <c:manualLayout>
                  <c:x val="-1.5876006711389792E-2"/>
                  <c:y val="-1.3549170176132672E-2"/>
                </c:manualLayout>
              </c:layout>
              <c:tx>
                <c:rich>
                  <a:bodyPr/>
                  <a:lstStyle/>
                  <a:p>
                    <a:r>
                      <a:rPr lang="en-US"/>
                      <a:t>5.0</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176-42A5-94DA-A80ABE09D884}"/>
                </c:ext>
              </c:extLst>
            </c:dLbl>
            <c:dLbl>
              <c:idx val="1"/>
              <c:layout>
                <c:manualLayout>
                  <c:x val="-2.2687466086729322E-2"/>
                  <c:y val="-1.4745212623593518E-2"/>
                </c:manualLayout>
              </c:layout>
              <c:tx>
                <c:rich>
                  <a:bodyPr/>
                  <a:lstStyle/>
                  <a:p>
                    <a:r>
                      <a:rPr lang="en-US"/>
                      <a:t>4.9</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176-42A5-94DA-A80ABE09D884}"/>
                </c:ext>
              </c:extLst>
            </c:dLbl>
            <c:dLbl>
              <c:idx val="2"/>
              <c:layout>
                <c:manualLayout>
                  <c:x val="-1.9189647111553302E-2"/>
                  <c:y val="-1.1269120916776352E-2"/>
                </c:manualLayout>
              </c:layout>
              <c:tx>
                <c:rich>
                  <a:bodyPr/>
                  <a:lstStyle/>
                  <a:p>
                    <a:r>
                      <a:rPr lang="en-US"/>
                      <a:t>4.0</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176-42A5-94DA-A80ABE09D884}"/>
                </c:ext>
              </c:extLst>
            </c:dLbl>
            <c:dLbl>
              <c:idx val="3"/>
              <c:layout>
                <c:manualLayout>
                  <c:x val="-1.8269147724006177E-2"/>
                  <c:y val="-1.35060632555486E-2"/>
                </c:manualLayout>
              </c:layout>
              <c:tx>
                <c:rich>
                  <a:bodyPr/>
                  <a:lstStyle/>
                  <a:p>
                    <a:r>
                      <a:rPr lang="en-US"/>
                      <a:t>3.8</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176-42A5-94DA-A80ABE09D884}"/>
                </c:ext>
              </c:extLst>
            </c:dLbl>
            <c:dLbl>
              <c:idx val="4"/>
              <c:layout>
                <c:manualLayout>
                  <c:x val="-2.2503287511716853E-2"/>
                  <c:y val="-1.1919109353995991E-2"/>
                </c:manualLayout>
              </c:layout>
              <c:tx>
                <c:rich>
                  <a:bodyPr/>
                  <a:lstStyle/>
                  <a:p>
                    <a:r>
                      <a:rPr lang="en-US"/>
                      <a:t>3.6</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176-42A5-94DA-A80ABE09D884}"/>
                </c:ext>
              </c:extLst>
            </c:dLbl>
            <c:dLbl>
              <c:idx val="5"/>
              <c:layout>
                <c:manualLayout>
                  <c:x val="-1.6428148948911987E-2"/>
                  <c:y val="-1.3993803468607142E-2"/>
                </c:manualLayout>
              </c:layout>
              <c:tx>
                <c:rich>
                  <a:bodyPr/>
                  <a:lstStyle/>
                  <a:p>
                    <a:r>
                      <a:rPr lang="en-US"/>
                      <a:t>3.5</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176-42A5-94DA-A80ABE09D884}"/>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'[1]Материальный баланс'!$C$25:$I$25</c:f>
              <c:numCache>
                <c:formatCode>General</c:formatCode>
                <c:ptCount val="7"/>
                <c:pt idx="0">
                  <c:v>0</c:v>
                </c:pt>
                <c:pt idx="1">
                  <c:v>2</c:v>
                </c:pt>
                <c:pt idx="2">
                  <c:v>4</c:v>
                </c:pt>
                <c:pt idx="3">
                  <c:v>6</c:v>
                </c:pt>
                <c:pt idx="4">
                  <c:v>8</c:v>
                </c:pt>
                <c:pt idx="5">
                  <c:v>10</c:v>
                </c:pt>
                <c:pt idx="6">
                  <c:v>100</c:v>
                </c:pt>
              </c:numCache>
            </c:numRef>
          </c:cat>
          <c:val>
            <c:numRef>
              <c:f>'[1]Материальный баланс'!$C$27:$H$27</c:f>
              <c:numCache>
                <c:formatCode>General</c:formatCode>
                <c:ptCount val="6"/>
                <c:pt idx="0">
                  <c:v>4.95</c:v>
                </c:pt>
                <c:pt idx="1">
                  <c:v>4.92</c:v>
                </c:pt>
                <c:pt idx="2">
                  <c:v>4</c:v>
                </c:pt>
                <c:pt idx="3">
                  <c:v>3.8</c:v>
                </c:pt>
                <c:pt idx="4">
                  <c:v>3.6</c:v>
                </c:pt>
                <c:pt idx="5">
                  <c:v>3.5</c:v>
                </c:pt>
              </c:numCache>
            </c:numRef>
          </c:val>
          <c:extLst>
            <c:ext xmlns:c16="http://schemas.microsoft.com/office/drawing/2014/chart" uri="{C3380CC4-5D6E-409C-BE32-E72D297353CC}">
              <c16:uniqueId val="{00000006-9176-42A5-94DA-A80ABE09D884}"/>
            </c:ext>
          </c:extLst>
        </c:ser>
        <c:ser>
          <c:idx val="2"/>
          <c:order val="2"/>
          <c:tx>
            <c:strRef>
              <c:f>'[1]Материальный баланс'!$B$28</c:f>
              <c:strCache>
                <c:ptCount val="1"/>
                <c:pt idx="0">
                  <c:v>Смолы</c:v>
                </c:pt>
              </c:strCache>
            </c:strRef>
          </c:tx>
          <c:spPr>
            <a:solidFill>
              <a:srgbClr val="00B0F0"/>
            </a:solidFill>
            <a:ln w="12700">
              <a:solidFill>
                <a:srgbClr val="000000"/>
              </a:solidFill>
              <a:prstDash val="solid"/>
            </a:ln>
          </c:spPr>
          <c:invertIfNegative val="0"/>
          <c:dLbls>
            <c:dLbl>
              <c:idx val="0"/>
              <c:layout/>
              <c:tx>
                <c:rich>
                  <a:bodyPr/>
                  <a:lstStyle/>
                  <a:p>
                    <a:r>
                      <a:rPr lang="en-US"/>
                      <a:t>12.5</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9176-42A5-94DA-A80ABE09D884}"/>
                </c:ext>
              </c:extLst>
            </c:dLbl>
            <c:dLbl>
              <c:idx val="1"/>
              <c:layout/>
              <c:tx>
                <c:rich>
                  <a:bodyPr/>
                  <a:lstStyle/>
                  <a:p>
                    <a:r>
                      <a:rPr lang="en-US"/>
                      <a:t>12.6</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176-42A5-94DA-A80ABE09D884}"/>
                </c:ext>
              </c:extLst>
            </c:dLbl>
            <c:dLbl>
              <c:idx val="2"/>
              <c:layout/>
              <c:tx>
                <c:rich>
                  <a:bodyPr/>
                  <a:lstStyle/>
                  <a:p>
                    <a:r>
                      <a:rPr lang="en-US"/>
                      <a:t>13.0</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176-42A5-94DA-A80ABE09D884}"/>
                </c:ext>
              </c:extLst>
            </c:dLbl>
            <c:dLbl>
              <c:idx val="3"/>
              <c:layout>
                <c:manualLayout>
                  <c:x val="4.939914150534612E-2"/>
                  <c:y val="3.8665912526369361E-2"/>
                </c:manualLayout>
              </c:layout>
              <c:tx>
                <c:rich>
                  <a:bodyPr/>
                  <a:lstStyle/>
                  <a:p>
                    <a:r>
                      <a:rPr lang="en-US" dirty="0" smtClean="0"/>
                      <a:t>11.0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9176-42A5-94DA-A80ABE09D884}"/>
                </c:ext>
              </c:extLst>
            </c:dLbl>
            <c:dLbl>
              <c:idx val="4"/>
              <c:layout>
                <c:manualLayout>
                  <c:x val="2.6912859467321696E-2"/>
                  <c:y val="-8.2289267261084677E-3"/>
                </c:manualLayout>
              </c:layout>
              <c:tx>
                <c:rich>
                  <a:bodyPr/>
                  <a:lstStyle/>
                  <a:p>
                    <a:r>
                      <a:rPr lang="en-US" dirty="0" smtClean="0"/>
                      <a:t>9.4</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9176-42A5-94DA-A80ABE09D884}"/>
                </c:ext>
              </c:extLst>
            </c:dLbl>
            <c:dLbl>
              <c:idx val="5"/>
              <c:layout/>
              <c:tx>
                <c:rich>
                  <a:bodyPr/>
                  <a:lstStyle/>
                  <a:p>
                    <a:r>
                      <a:rPr lang="en-US" smtClean="0"/>
                      <a:t>9.2</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C0A-45C9-87F4-306DA9213931}"/>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'[1]Материальный баланс'!$C$25:$I$25</c:f>
              <c:numCache>
                <c:formatCode>General</c:formatCode>
                <c:ptCount val="7"/>
                <c:pt idx="0">
                  <c:v>0</c:v>
                </c:pt>
                <c:pt idx="1">
                  <c:v>2</c:v>
                </c:pt>
                <c:pt idx="2">
                  <c:v>4</c:v>
                </c:pt>
                <c:pt idx="3">
                  <c:v>6</c:v>
                </c:pt>
                <c:pt idx="4">
                  <c:v>8</c:v>
                </c:pt>
                <c:pt idx="5">
                  <c:v>10</c:v>
                </c:pt>
                <c:pt idx="6">
                  <c:v>100</c:v>
                </c:pt>
              </c:numCache>
            </c:numRef>
          </c:cat>
          <c:val>
            <c:numRef>
              <c:f>'[1]Материальный баланс'!$C$28:$I$28</c:f>
              <c:numCache>
                <c:formatCode>General</c:formatCode>
                <c:ptCount val="7"/>
                <c:pt idx="0">
                  <c:v>12.52</c:v>
                </c:pt>
                <c:pt idx="1">
                  <c:v>12.6</c:v>
                </c:pt>
                <c:pt idx="2">
                  <c:v>13</c:v>
                </c:pt>
                <c:pt idx="3">
                  <c:v>10.96</c:v>
                </c:pt>
                <c:pt idx="4">
                  <c:v>9.4</c:v>
                </c:pt>
                <c:pt idx="5">
                  <c:v>9.2000000000000011</c:v>
                </c:pt>
              </c:numCache>
            </c:numRef>
          </c:val>
          <c:extLst>
            <c:ext xmlns:c16="http://schemas.microsoft.com/office/drawing/2014/chart" uri="{C3380CC4-5D6E-409C-BE32-E72D297353CC}">
              <c16:uniqueId val="{0000000C-9176-42A5-94DA-A80ABE09D884}"/>
            </c:ext>
          </c:extLst>
        </c:ser>
        <c:dLbls>
          <c:showLegendKey val="0"/>
          <c:showVal val="0"/>
          <c:showCatName val="0"/>
          <c:showSerName val="0"/>
          <c:showPercent val="0"/>
          <c:showBubbleSize val="0"/>
        </c:dLbls>
        <c:gapWidth val="150"/>
        <c:axId val="132239872"/>
        <c:axId val="131795776"/>
      </c:barChart>
      <c:lineChart>
        <c:grouping val="standard"/>
        <c:varyColors val="0"/>
        <c:ser>
          <c:idx val="0"/>
          <c:order val="0"/>
          <c:tx>
            <c:strRef>
              <c:f>'[1]Материальный баланс'!$B$26</c:f>
              <c:strCache>
                <c:ptCount val="1"/>
                <c:pt idx="0">
                  <c:v>Жидкие продукты</c:v>
                </c:pt>
              </c:strCache>
            </c:strRef>
          </c:tx>
          <c:spPr>
            <a:ln w="25400">
              <a:solidFill>
                <a:srgbClr val="333333"/>
              </a:solidFill>
              <a:prstDash val="solid"/>
            </a:ln>
          </c:spPr>
          <c:marker>
            <c:symbol val="triangle"/>
            <c:size val="8"/>
            <c:spPr>
              <a:solidFill>
                <a:srgbClr val="000000"/>
              </a:solidFill>
              <a:ln>
                <a:solidFill>
                  <a:srgbClr val="FFFFFF"/>
                </a:solidFill>
                <a:prstDash val="solid"/>
              </a:ln>
            </c:spPr>
          </c:marker>
          <c:dLbls>
            <c:dLbl>
              <c:idx val="0"/>
              <c:layout>
                <c:manualLayout>
                  <c:x val="-6.4364864905224542E-2"/>
                  <c:y val="-8.1770666465198996E-2"/>
                </c:manualLayout>
              </c:layout>
              <c:tx>
                <c:rich>
                  <a:bodyPr/>
                  <a:lstStyle/>
                  <a:p>
                    <a:r>
                      <a:rPr lang="en-US"/>
                      <a:t>92.6</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9176-42A5-94DA-A80ABE09D884}"/>
                </c:ext>
              </c:extLst>
            </c:dLbl>
            <c:dLbl>
              <c:idx val="1"/>
              <c:layout>
                <c:manualLayout>
                  <c:x val="-6.8599004692935117E-2"/>
                  <c:y val="-7.0218513185176232E-2"/>
                </c:manualLayout>
              </c:layout>
              <c:tx>
                <c:rich>
                  <a:bodyPr/>
                  <a:lstStyle/>
                  <a:p>
                    <a:r>
                      <a:rPr lang="en-US"/>
                      <a:t>94.2</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9176-42A5-94DA-A80ABE09D884}"/>
                </c:ext>
              </c:extLst>
            </c:dLbl>
            <c:dLbl>
              <c:idx val="2"/>
              <c:layout>
                <c:manualLayout>
                  <c:x val="-6.1235206336315851E-2"/>
                  <c:y val="-6.2570571375717518E-2"/>
                </c:manualLayout>
              </c:layout>
              <c:tx>
                <c:rich>
                  <a:bodyPr/>
                  <a:lstStyle/>
                  <a:p>
                    <a:r>
                      <a:rPr lang="en-US"/>
                      <a:t>94.7</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9176-42A5-94DA-A80ABE09D884}"/>
                </c:ext>
              </c:extLst>
            </c:dLbl>
            <c:dLbl>
              <c:idx val="3"/>
              <c:layout>
                <c:manualLayout>
                  <c:x val="-6.9335325505469725E-2"/>
                  <c:y val="-5.7079455782906817E-2"/>
                </c:manualLayout>
              </c:layout>
              <c:tx>
                <c:rich>
                  <a:bodyPr/>
                  <a:lstStyle/>
                  <a:p>
                    <a:r>
                      <a:rPr lang="en-US"/>
                      <a:t>95.9</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9176-42A5-94DA-A80ABE09D884}"/>
                </c:ext>
              </c:extLst>
            </c:dLbl>
            <c:dLbl>
              <c:idx val="4"/>
              <c:layout>
                <c:manualLayout>
                  <c:x val="-3.4909671478747378E-2"/>
                  <c:y val="-6.3628009685409395E-2"/>
                </c:manualLayout>
              </c:layout>
              <c:tx>
                <c:rich>
                  <a:bodyPr/>
                  <a:lstStyle/>
                  <a:p>
                    <a:r>
                      <a:rPr lang="en-US"/>
                      <a:t>94.4</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9176-42A5-94DA-A80ABE09D884}"/>
                </c:ext>
              </c:extLst>
            </c:dLbl>
            <c:dLbl>
              <c:idx val="5"/>
              <c:layout>
                <c:manualLayout>
                  <c:x val="-6.1051027761303452E-2"/>
                  <c:y val="-7.501838762646032E-2"/>
                </c:manualLayout>
              </c:layout>
              <c:tx>
                <c:rich>
                  <a:bodyPr/>
                  <a:lstStyle/>
                  <a:p>
                    <a:r>
                      <a:rPr lang="en-US"/>
                      <a:t>93.7</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9176-42A5-94DA-A80ABE09D884}"/>
                </c:ext>
              </c:extLst>
            </c:dLbl>
            <c:dLbl>
              <c:idx val="6"/>
              <c:layout>
                <c:manualLayout>
                  <c:x val="-1.8893414971694378E-2"/>
                  <c:y val="-8.6163041254704739E-2"/>
                </c:manualLayout>
              </c:layout>
              <c:tx>
                <c:rich>
                  <a:bodyPr/>
                  <a:lstStyle/>
                  <a:p>
                    <a:r>
                      <a:rPr lang="en-US"/>
                      <a:t>90.9</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9176-42A5-94DA-A80ABE09D884}"/>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'[1]Материальный баланс'!$C$25:$H$25</c:f>
              <c:numCache>
                <c:formatCode>General</c:formatCode>
                <c:ptCount val="6"/>
                <c:pt idx="0">
                  <c:v>0</c:v>
                </c:pt>
                <c:pt idx="1">
                  <c:v>2</c:v>
                </c:pt>
                <c:pt idx="2">
                  <c:v>4</c:v>
                </c:pt>
                <c:pt idx="3">
                  <c:v>6</c:v>
                </c:pt>
                <c:pt idx="4">
                  <c:v>8</c:v>
                </c:pt>
                <c:pt idx="5">
                  <c:v>10</c:v>
                </c:pt>
              </c:numCache>
            </c:numRef>
          </c:cat>
          <c:val>
            <c:numRef>
              <c:f>'[1]Материальный баланс'!$C$26:$I$26</c:f>
              <c:numCache>
                <c:formatCode>General</c:formatCode>
                <c:ptCount val="7"/>
                <c:pt idx="0">
                  <c:v>92.58</c:v>
                </c:pt>
                <c:pt idx="1">
                  <c:v>94.22999999999999</c:v>
                </c:pt>
                <c:pt idx="2">
                  <c:v>94.7</c:v>
                </c:pt>
                <c:pt idx="3">
                  <c:v>95.86</c:v>
                </c:pt>
                <c:pt idx="4">
                  <c:v>94.4</c:v>
                </c:pt>
                <c:pt idx="5">
                  <c:v>93.7</c:v>
                </c:pt>
                <c:pt idx="6">
                  <c:v>90.9</c:v>
                </c:pt>
              </c:numCache>
            </c:numRef>
          </c:val>
          <c:smooth val="0"/>
          <c:extLst>
            <c:ext xmlns:c16="http://schemas.microsoft.com/office/drawing/2014/chart" uri="{C3380CC4-5D6E-409C-BE32-E72D297353CC}">
              <c16:uniqueId val="{00000014-9176-42A5-94DA-A80ABE09D884}"/>
            </c:ext>
          </c:extLst>
        </c:ser>
        <c:ser>
          <c:idx val="3"/>
          <c:order val="3"/>
          <c:tx>
            <c:strRef>
              <c:f>'[1]Материальный баланс'!$B$29</c:f>
              <c:strCache>
                <c:ptCount val="1"/>
                <c:pt idx="0">
                  <c:v>Масла</c:v>
                </c:pt>
              </c:strCache>
            </c:strRef>
          </c:tx>
          <c:spPr>
            <a:ln w="25400">
              <a:solidFill>
                <a:srgbClr val="000000"/>
              </a:solidFill>
              <a:prstDash val="lgDash"/>
            </a:ln>
          </c:spPr>
          <c:marker>
            <c:symbol val="square"/>
            <c:size val="8"/>
            <c:spPr>
              <a:solidFill>
                <a:srgbClr val="000000"/>
              </a:solidFill>
              <a:ln>
                <a:solidFill>
                  <a:srgbClr val="FFFFFF"/>
                </a:solidFill>
                <a:prstDash val="solid"/>
              </a:ln>
            </c:spPr>
          </c:marker>
          <c:dLbls>
            <c:dLbl>
              <c:idx val="0"/>
              <c:layout>
                <c:manualLayout>
                  <c:x val="-7.0808163874296712E-2"/>
                  <c:y val="-2.378457177539307E-2"/>
                </c:manualLayout>
              </c:layout>
              <c:tx>
                <c:rich>
                  <a:bodyPr/>
                  <a:lstStyle/>
                  <a:p>
                    <a:r>
                      <a:rPr lang="en-US"/>
                      <a:t>75.1</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9176-42A5-94DA-A80ABE09D884}"/>
                </c:ext>
              </c:extLst>
            </c:dLbl>
            <c:dLbl>
              <c:idx val="1"/>
              <c:layout>
                <c:manualLayout>
                  <c:x val="-7.1176324280563974E-2"/>
                  <c:y val="-3.7902394910450582E-2"/>
                </c:manualLayout>
              </c:layout>
              <c:tx>
                <c:rich>
                  <a:bodyPr/>
                  <a:lstStyle/>
                  <a:p>
                    <a:r>
                      <a:rPr lang="en-US"/>
                      <a:t>76.7</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9176-42A5-94DA-A80ABE09D884}"/>
                </c:ext>
              </c:extLst>
            </c:dLbl>
            <c:dLbl>
              <c:idx val="2"/>
              <c:layout>
                <c:manualLayout>
                  <c:x val="-7.6699123862089047E-2"/>
                  <c:y val="-4.2825878165846543E-2"/>
                </c:manualLayout>
              </c:layout>
              <c:tx>
                <c:rich>
                  <a:bodyPr/>
                  <a:lstStyle/>
                  <a:p>
                    <a:r>
                      <a:rPr lang="en-US"/>
                      <a:t>77.7</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9176-42A5-94DA-A80ABE09D884}"/>
                </c:ext>
              </c:extLst>
            </c:dLbl>
            <c:dLbl>
              <c:idx val="3"/>
              <c:layout>
                <c:manualLayout>
                  <c:x val="-7.3201304886913079E-2"/>
                  <c:y val="-5.4422967683077493E-2"/>
                </c:manualLayout>
              </c:layout>
              <c:tx>
                <c:rich>
                  <a:bodyPr/>
                  <a:lstStyle/>
                  <a:p>
                    <a:r>
                      <a:rPr lang="en-US"/>
                      <a:t>81.1</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9176-42A5-94DA-A80ABE09D884}"/>
                </c:ext>
              </c:extLst>
            </c:dLbl>
            <c:dLbl>
              <c:idx val="4"/>
              <c:layout>
                <c:manualLayout>
                  <c:x val="-6.0682867355036203E-2"/>
                  <c:y val="-5.3365529373385567E-2"/>
                </c:manualLayout>
              </c:layout>
              <c:tx>
                <c:rich>
                  <a:bodyPr/>
                  <a:lstStyle/>
                  <a:p>
                    <a:r>
                      <a:rPr lang="en-US"/>
                      <a:t>81.4</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9176-42A5-94DA-A80ABE09D884}"/>
                </c:ext>
              </c:extLst>
            </c:dLbl>
            <c:dLbl>
              <c:idx val="5"/>
              <c:layout>
                <c:manualLayout>
                  <c:x val="-6.7494326730375614E-2"/>
                  <c:y val="-5.7962126873969656E-2"/>
                </c:manualLayout>
              </c:layout>
              <c:tx>
                <c:rich>
                  <a:bodyPr/>
                  <a:lstStyle/>
                  <a:p>
                    <a:r>
                      <a:rPr lang="en-US"/>
                      <a:t>81.0</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9176-42A5-94DA-A80ABE09D884}"/>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'[1]Материальный баланс'!$C$25:$H$25</c:f>
              <c:numCache>
                <c:formatCode>General</c:formatCode>
                <c:ptCount val="6"/>
                <c:pt idx="0">
                  <c:v>0</c:v>
                </c:pt>
                <c:pt idx="1">
                  <c:v>2</c:v>
                </c:pt>
                <c:pt idx="2">
                  <c:v>4</c:v>
                </c:pt>
                <c:pt idx="3">
                  <c:v>6</c:v>
                </c:pt>
                <c:pt idx="4">
                  <c:v>8</c:v>
                </c:pt>
                <c:pt idx="5">
                  <c:v>10</c:v>
                </c:pt>
              </c:numCache>
            </c:numRef>
          </c:cat>
          <c:val>
            <c:numRef>
              <c:f>'[1]Материальный баланс'!$C$29:$H$29</c:f>
              <c:numCache>
                <c:formatCode>General</c:formatCode>
                <c:ptCount val="6"/>
                <c:pt idx="0">
                  <c:v>75.11</c:v>
                </c:pt>
                <c:pt idx="1">
                  <c:v>76.709999999999994</c:v>
                </c:pt>
                <c:pt idx="2">
                  <c:v>77.7</c:v>
                </c:pt>
                <c:pt idx="3">
                  <c:v>81.099999999999994</c:v>
                </c:pt>
                <c:pt idx="4">
                  <c:v>81.400000000000006</c:v>
                </c:pt>
                <c:pt idx="5">
                  <c:v>81</c:v>
                </c:pt>
              </c:numCache>
            </c:numRef>
          </c:val>
          <c:smooth val="0"/>
          <c:extLst>
            <c:ext xmlns:c16="http://schemas.microsoft.com/office/drawing/2014/chart" uri="{C3380CC4-5D6E-409C-BE32-E72D297353CC}">
              <c16:uniqueId val="{0000001B-9176-42A5-94DA-A80ABE09D884}"/>
            </c:ext>
          </c:extLst>
        </c:ser>
        <c:dLbls>
          <c:showLegendKey val="0"/>
          <c:showVal val="0"/>
          <c:showCatName val="0"/>
          <c:showSerName val="0"/>
          <c:showPercent val="0"/>
          <c:showBubbleSize val="0"/>
        </c:dLbls>
        <c:marker val="1"/>
        <c:smooth val="0"/>
        <c:axId val="132240384"/>
        <c:axId val="131796352"/>
      </c:lineChart>
      <c:catAx>
        <c:axId val="132239872"/>
        <c:scaling>
          <c:orientation val="minMax"/>
        </c:scaling>
        <c:delete val="0"/>
        <c:axPos val="b"/>
        <c:title>
          <c:tx>
            <c:rich>
              <a:bodyPr/>
              <a:lstStyle/>
              <a:p>
                <a:pPr>
                  <a:defRPr/>
                </a:pPr>
                <a:r>
                  <a:rPr lang="ru-RU"/>
                  <a:t>Содержание растительного масла, мас. %</a:t>
                </a:r>
              </a:p>
            </c:rich>
          </c:tx>
          <c:layout>
            <c:manualLayout>
              <c:xMode val="edge"/>
              <c:yMode val="edge"/>
              <c:x val="0.28994845360824767"/>
              <c:y val="0.8871901208380516"/>
            </c:manualLayout>
          </c:layout>
          <c:overlay val="0"/>
          <c:spPr>
            <a:noFill/>
            <a:ln w="25400">
              <a:noFill/>
            </a:ln>
          </c:spPr>
        </c:title>
        <c:numFmt formatCode="General" sourceLinked="1"/>
        <c:majorTickMark val="in"/>
        <c:minorTickMark val="none"/>
        <c:tickLblPos val="nextTo"/>
        <c:spPr>
          <a:ln w="3175">
            <a:solidFill>
              <a:srgbClr val="000000"/>
            </a:solidFill>
            <a:prstDash val="solid"/>
          </a:ln>
        </c:spPr>
        <c:txPr>
          <a:bodyPr rot="0" vert="horz"/>
          <a:lstStyle/>
          <a:p>
            <a:pPr>
              <a:defRPr/>
            </a:pPr>
            <a:endParaRPr lang="ru-RU"/>
          </a:p>
        </c:txPr>
        <c:crossAx val="131795776"/>
        <c:crosses val="autoZero"/>
        <c:auto val="1"/>
        <c:lblAlgn val="ctr"/>
        <c:lblOffset val="100"/>
        <c:tickLblSkip val="1"/>
        <c:tickMarkSkip val="1"/>
        <c:noMultiLvlLbl val="0"/>
      </c:catAx>
      <c:valAx>
        <c:axId val="131795776"/>
        <c:scaling>
          <c:orientation val="minMax"/>
          <c:max val="20"/>
          <c:min val="0"/>
        </c:scaling>
        <c:delete val="0"/>
        <c:axPos val="l"/>
        <c:title>
          <c:tx>
            <c:rich>
              <a:bodyPr/>
              <a:lstStyle/>
              <a:p>
                <a:pPr>
                  <a:defRPr/>
                </a:pPr>
                <a:r>
                  <a:rPr lang="ru-RU"/>
                  <a:t>Выход,  мас. %</a:t>
                </a:r>
              </a:p>
            </c:rich>
          </c:tx>
          <c:layout>
            <c:manualLayout>
              <c:xMode val="edge"/>
              <c:yMode val="edge"/>
              <c:x val="6.443298969072175E-3"/>
              <c:y val="0.30210353252675043"/>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a:pPr>
            <a:endParaRPr lang="ru-RU"/>
          </a:p>
        </c:txPr>
        <c:crossAx val="132239872"/>
        <c:crosses val="autoZero"/>
        <c:crossBetween val="between"/>
        <c:majorUnit val="5"/>
      </c:valAx>
      <c:catAx>
        <c:axId val="132240384"/>
        <c:scaling>
          <c:orientation val="minMax"/>
        </c:scaling>
        <c:delete val="1"/>
        <c:axPos val="b"/>
        <c:numFmt formatCode="General" sourceLinked="1"/>
        <c:majorTickMark val="out"/>
        <c:minorTickMark val="none"/>
        <c:tickLblPos val="none"/>
        <c:crossAx val="131796352"/>
        <c:crosses val="autoZero"/>
        <c:auto val="1"/>
        <c:lblAlgn val="ctr"/>
        <c:lblOffset val="100"/>
        <c:noMultiLvlLbl val="0"/>
      </c:catAx>
      <c:valAx>
        <c:axId val="131796352"/>
        <c:scaling>
          <c:orientation val="minMax"/>
          <c:max val="99"/>
          <c:min val="50"/>
        </c:scaling>
        <c:delete val="0"/>
        <c:axPos val="r"/>
        <c:title>
          <c:tx>
            <c:rich>
              <a:bodyPr/>
              <a:lstStyle/>
              <a:p>
                <a:pPr>
                  <a:defRPr/>
                </a:pPr>
                <a:r>
                  <a:rPr lang="ru-RU"/>
                  <a:t>Выход,  мас. %</a:t>
                </a:r>
              </a:p>
            </c:rich>
          </c:tx>
          <c:layout>
            <c:manualLayout>
              <c:xMode val="edge"/>
              <c:yMode val="edge"/>
              <c:x val="0.96626494708994659"/>
              <c:y val="0.32204289974764916"/>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a:pPr>
            <a:endParaRPr lang="ru-RU"/>
          </a:p>
        </c:txPr>
        <c:crossAx val="132240384"/>
        <c:crosses val="max"/>
        <c:crossBetween val="between"/>
        <c:majorUnit val="10"/>
      </c:valAx>
      <c:spPr>
        <a:noFill/>
        <a:ln w="25400">
          <a:noFill/>
        </a:ln>
      </c:spPr>
    </c:plotArea>
    <c:legend>
      <c:legendPos val="r"/>
      <c:layout>
        <c:manualLayout>
          <c:xMode val="edge"/>
          <c:yMode val="edge"/>
          <c:x val="6.3144329896907214E-2"/>
          <c:y val="0.9388154080419906"/>
          <c:w val="0.87757731958762886"/>
          <c:h val="4.9713239529718532E-2"/>
        </c:manualLayout>
      </c:layout>
      <c:overlay val="0"/>
      <c:spPr>
        <a:noFill/>
        <a:ln w="25400">
          <a:noFill/>
        </a:ln>
      </c:spPr>
    </c:legend>
    <c:plotVisOnly val="1"/>
    <c:dispBlanksAs val="gap"/>
    <c:showDLblsOverMax val="0"/>
  </c:chart>
  <c:spPr>
    <a:noFill/>
    <a:ln w="9525">
      <a:noFill/>
    </a:ln>
  </c:spPr>
  <c:txPr>
    <a:bodyPr/>
    <a:lstStyle/>
    <a:p>
      <a:pPr>
        <a:defRPr sz="1200" b="0" i="0" u="none" strike="noStrike" baseline="0">
          <a:solidFill>
            <a:srgbClr val="000000"/>
          </a:solidFill>
          <a:latin typeface="Times New Roman" panose="02020603050405020304" pitchFamily="18" charset="0"/>
          <a:ea typeface="Arial Cyr"/>
          <a:cs typeface="Times New Roman" panose="02020603050405020304" pitchFamily="18" charset="0"/>
        </a:defRPr>
      </a:pPr>
      <a:endParaRPr lang="ru-RU"/>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420660025300013E-2"/>
          <c:y val="4.2105306440487697E-2"/>
          <c:w val="0.8931095248625458"/>
          <c:h val="0.8168429449454615"/>
        </c:manualLayout>
      </c:layout>
      <c:barChart>
        <c:barDir val="col"/>
        <c:grouping val="clustered"/>
        <c:varyColors val="0"/>
        <c:ser>
          <c:idx val="0"/>
          <c:order val="0"/>
          <c:tx>
            <c:strRef>
              <c:f>'[1]Материальный баланс'!$M$36</c:f>
              <c:strCache>
                <c:ptCount val="1"/>
                <c:pt idx="0">
                  <c:v>Фракции НК-200 °C</c:v>
                </c:pt>
              </c:strCache>
            </c:strRef>
          </c:tx>
          <c:spPr>
            <a:solidFill>
              <a:srgbClr val="FFC000"/>
            </a:solidFill>
            <a:ln w="12700">
              <a:solidFill>
                <a:srgbClr val="000000"/>
              </a:solidFill>
              <a:prstDash val="solid"/>
            </a:ln>
          </c:spPr>
          <c:invertIfNegative val="0"/>
          <c:dLbls>
            <c:dLbl>
              <c:idx val="0"/>
              <c:layout>
                <c:manualLayout>
                  <c:x val="-9.8409994858753048E-3"/>
                  <c:y val="-2.7678226217708442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97C-42B7-A288-AC7D66519ED5}"/>
                </c:ext>
              </c:extLst>
            </c:dLbl>
            <c:dLbl>
              <c:idx val="1"/>
              <c:layout>
                <c:manualLayout>
                  <c:x val="-8.2001034844751339E-3"/>
                  <c:y val="-1.7681188031378761E-2"/>
                </c:manualLayout>
              </c:layout>
              <c:tx>
                <c:rich>
                  <a:bodyPr/>
                  <a:lstStyle/>
                  <a:p>
                    <a:r>
                      <a:rPr lang="en-US"/>
                      <a:t>3.3</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97C-42B7-A288-AC7D66519ED5}"/>
                </c:ext>
              </c:extLst>
            </c:dLbl>
            <c:dLbl>
              <c:idx val="2"/>
              <c:layout>
                <c:manualLayout>
                  <c:x val="-1.4866824453982424E-2"/>
                  <c:y val="-1.8354830561899571E-2"/>
                </c:manualLayout>
              </c:layout>
              <c:tx>
                <c:rich>
                  <a:bodyPr/>
                  <a:lstStyle/>
                  <a:p>
                    <a:r>
                      <a:rPr lang="en-US"/>
                      <a:t>11.0</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97C-42B7-A288-AC7D66519ED5}"/>
                </c:ext>
              </c:extLst>
            </c:dLbl>
            <c:dLbl>
              <c:idx val="3"/>
              <c:layout>
                <c:manualLayout>
                  <c:x val="-1.7966413971798319E-2"/>
                  <c:y val="-2.6523287114540606E-2"/>
                </c:manualLayout>
              </c:layout>
              <c:tx>
                <c:rich>
                  <a:bodyPr/>
                  <a:lstStyle/>
                  <a:p>
                    <a:r>
                      <a:rPr lang="en-US"/>
                      <a:t>27.8</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97C-42B7-A288-AC7D66519ED5}"/>
                </c:ext>
              </c:extLst>
            </c:dLbl>
            <c:dLbl>
              <c:idx val="4"/>
              <c:layout>
                <c:manualLayout>
                  <c:x val="-1.77319896630952E-2"/>
                  <c:y val="-1.8619406697807497E-2"/>
                </c:manualLayout>
              </c:layout>
              <c:tx>
                <c:rich>
                  <a:bodyPr/>
                  <a:lstStyle/>
                  <a:p>
                    <a:r>
                      <a:rPr lang="en-US"/>
                      <a:t>20.9</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97C-42B7-A288-AC7D66519ED5}"/>
                </c:ext>
              </c:extLst>
            </c:dLbl>
            <c:dLbl>
              <c:idx val="5"/>
              <c:layout>
                <c:manualLayout>
                  <c:x val="-1.3278150276301201E-2"/>
                  <c:y val="-9.4646333782527695E-3"/>
                </c:manualLayout>
              </c:layout>
              <c:tx>
                <c:rich>
                  <a:bodyPr/>
                  <a:lstStyle/>
                  <a:p>
                    <a:r>
                      <a:rPr lang="en-US"/>
                      <a:t>19.7</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97C-42B7-A288-AC7D66519ED5}"/>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'[1]Материальный баланс'!$N$35:$S$35</c:f>
              <c:strCache>
                <c:ptCount val="6"/>
                <c:pt idx="0">
                  <c:v>М</c:v>
                </c:pt>
                <c:pt idx="1">
                  <c:v>М /МС</c:v>
                </c:pt>
                <c:pt idx="2">
                  <c:v>М /НПМ</c:v>
                </c:pt>
                <c:pt idx="3">
                  <c:v>М /НПМ /МС</c:v>
                </c:pt>
                <c:pt idx="4">
                  <c:v>НПМ /МС</c:v>
                </c:pt>
                <c:pt idx="5">
                  <c:v>НПМ</c:v>
                </c:pt>
              </c:strCache>
            </c:strRef>
          </c:cat>
          <c:val>
            <c:numRef>
              <c:f>'[1]Материальный баланс'!$N$36:$S$36</c:f>
              <c:numCache>
                <c:formatCode>General</c:formatCode>
                <c:ptCount val="6"/>
                <c:pt idx="0">
                  <c:v>1</c:v>
                </c:pt>
                <c:pt idx="1">
                  <c:v>3.3</c:v>
                </c:pt>
                <c:pt idx="2">
                  <c:v>11</c:v>
                </c:pt>
                <c:pt idx="3">
                  <c:v>27.8</c:v>
                </c:pt>
                <c:pt idx="4">
                  <c:v>20.9</c:v>
                </c:pt>
                <c:pt idx="5">
                  <c:v>19.7</c:v>
                </c:pt>
              </c:numCache>
            </c:numRef>
          </c:val>
          <c:extLst>
            <c:ext xmlns:c16="http://schemas.microsoft.com/office/drawing/2014/chart" uri="{C3380CC4-5D6E-409C-BE32-E72D297353CC}">
              <c16:uniqueId val="{00000006-B97C-42B7-A288-AC7D66519ED5}"/>
            </c:ext>
          </c:extLst>
        </c:ser>
        <c:ser>
          <c:idx val="1"/>
          <c:order val="1"/>
          <c:tx>
            <c:strRef>
              <c:f>'[1]Материальный баланс'!$M$37</c:f>
              <c:strCache>
                <c:ptCount val="1"/>
                <c:pt idx="0">
                  <c:v>Фракции 200-360 °C</c:v>
                </c:pt>
              </c:strCache>
            </c:strRef>
          </c:tx>
          <c:spPr>
            <a:solidFill>
              <a:srgbClr val="92D050"/>
            </a:solidFill>
            <a:ln w="12700">
              <a:solidFill>
                <a:srgbClr val="000000"/>
              </a:solidFill>
              <a:prstDash val="solid"/>
            </a:ln>
          </c:spPr>
          <c:invertIfNegative val="0"/>
          <c:dLbls>
            <c:dLbl>
              <c:idx val="0"/>
              <c:layout>
                <c:manualLayout>
                  <c:x val="5.6945019213931282E-2"/>
                  <c:y val="8.4622795659873087E-2"/>
                </c:manualLayout>
              </c:layout>
              <c:tx>
                <c:rich>
                  <a:bodyPr/>
                  <a:lstStyle/>
                  <a:p>
                    <a:r>
                      <a:rPr lang="en-US"/>
                      <a:t>26.5</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97C-42B7-A288-AC7D66519ED5}"/>
                </c:ext>
              </c:extLst>
            </c:dLbl>
            <c:dLbl>
              <c:idx val="1"/>
              <c:layout>
                <c:manualLayout>
                  <c:x val="5.2960028444543686E-2"/>
                  <c:y val="2.402721269159382E-2"/>
                </c:manualLayout>
              </c:layout>
              <c:tx>
                <c:rich>
                  <a:bodyPr/>
                  <a:lstStyle/>
                  <a:p>
                    <a:r>
                      <a:rPr lang="en-US"/>
                      <a:t>26.9</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B97C-42B7-A288-AC7D66519ED5}"/>
                </c:ext>
              </c:extLst>
            </c:dLbl>
            <c:dLbl>
              <c:idx val="2"/>
              <c:layout>
                <c:manualLayout>
                  <c:x val="5.3194452753246899E-2"/>
                  <c:y val="2.2932396214032199E-2"/>
                </c:manualLayout>
              </c:layout>
              <c:tx>
                <c:rich>
                  <a:bodyPr/>
                  <a:lstStyle/>
                  <a:p>
                    <a:r>
                      <a:rPr lang="en-US"/>
                      <a:t>41.6</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97C-42B7-A288-AC7D66519ED5}"/>
                </c:ext>
              </c:extLst>
            </c:dLbl>
            <c:dLbl>
              <c:idx val="3"/>
              <c:layout>
                <c:manualLayout>
                  <c:x val="4.0770484285392893E-2"/>
                  <c:y val="-9.5728308823108746E-3"/>
                </c:manualLayout>
              </c:layout>
              <c:tx>
                <c:rich>
                  <a:bodyPr/>
                  <a:lstStyle/>
                  <a:p>
                    <a:r>
                      <a:rPr lang="en-US"/>
                      <a:t>32.5</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B97C-42B7-A288-AC7D66519ED5}"/>
                </c:ext>
              </c:extLst>
            </c:dLbl>
            <c:dLbl>
              <c:idx val="4"/>
              <c:layout>
                <c:manualLayout>
                  <c:x val="3.2566078437914495E-2"/>
                  <c:y val="-1.869158375117164E-2"/>
                </c:manualLayout>
              </c:layout>
              <c:tx>
                <c:rich>
                  <a:bodyPr/>
                  <a:lstStyle/>
                  <a:p>
                    <a:r>
                      <a:rPr lang="en-US"/>
                      <a:t>23.6</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B97C-42B7-A288-AC7D66519ED5}"/>
                </c:ext>
              </c:extLst>
            </c:dLbl>
            <c:dLbl>
              <c:idx val="5"/>
              <c:layout>
                <c:manualLayout>
                  <c:x val="2.576814428313301E-2"/>
                  <c:y val="-1.4192344893665831E-2"/>
                </c:manualLayout>
              </c:layout>
              <c:tx>
                <c:rich>
                  <a:bodyPr/>
                  <a:lstStyle/>
                  <a:p>
                    <a:r>
                      <a:rPr lang="en-US"/>
                      <a:t>12.8</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B97C-42B7-A288-AC7D66519ED5}"/>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'[1]Материальный баланс'!$N$35:$S$35</c:f>
              <c:strCache>
                <c:ptCount val="6"/>
                <c:pt idx="0">
                  <c:v>М</c:v>
                </c:pt>
                <c:pt idx="1">
                  <c:v>М /МС</c:v>
                </c:pt>
                <c:pt idx="2">
                  <c:v>М /НПМ</c:v>
                </c:pt>
                <c:pt idx="3">
                  <c:v>М /НПМ /МС</c:v>
                </c:pt>
                <c:pt idx="4">
                  <c:v>НПМ /МС</c:v>
                </c:pt>
                <c:pt idx="5">
                  <c:v>НПМ</c:v>
                </c:pt>
              </c:strCache>
            </c:strRef>
          </c:cat>
          <c:val>
            <c:numRef>
              <c:f>'[1]Материальный баланс'!$N$37:$S$37</c:f>
              <c:numCache>
                <c:formatCode>General</c:formatCode>
                <c:ptCount val="6"/>
                <c:pt idx="0">
                  <c:v>26.5</c:v>
                </c:pt>
                <c:pt idx="1">
                  <c:v>26.9</c:v>
                </c:pt>
                <c:pt idx="2">
                  <c:v>41.6</c:v>
                </c:pt>
                <c:pt idx="3">
                  <c:v>32.5</c:v>
                </c:pt>
                <c:pt idx="4">
                  <c:v>23.6</c:v>
                </c:pt>
                <c:pt idx="5">
                  <c:v>12.8</c:v>
                </c:pt>
              </c:numCache>
            </c:numRef>
          </c:val>
          <c:extLst>
            <c:ext xmlns:c16="http://schemas.microsoft.com/office/drawing/2014/chart" uri="{C3380CC4-5D6E-409C-BE32-E72D297353CC}">
              <c16:uniqueId val="{0000000D-B97C-42B7-A288-AC7D66519ED5}"/>
            </c:ext>
          </c:extLst>
        </c:ser>
        <c:dLbls>
          <c:showLegendKey val="0"/>
          <c:showVal val="1"/>
          <c:showCatName val="0"/>
          <c:showSerName val="0"/>
          <c:showPercent val="0"/>
          <c:showBubbleSize val="0"/>
        </c:dLbls>
        <c:gapWidth val="150"/>
        <c:axId val="132594176"/>
        <c:axId val="131799232"/>
      </c:barChart>
      <c:lineChart>
        <c:grouping val="standard"/>
        <c:varyColors val="0"/>
        <c:ser>
          <c:idx val="2"/>
          <c:order val="2"/>
          <c:tx>
            <c:strRef>
              <c:f>'[1]Материальный баланс'!$M$38</c:f>
              <c:strCache>
                <c:ptCount val="1"/>
                <c:pt idx="0">
                  <c:v>Суммарный выход фракций</c:v>
                </c:pt>
              </c:strCache>
            </c:strRef>
          </c:tx>
          <c:spPr>
            <a:ln w="25400">
              <a:solidFill>
                <a:srgbClr val="000000"/>
              </a:solidFill>
              <a:prstDash val="solid"/>
            </a:ln>
          </c:spPr>
          <c:marker>
            <c:symbol val="circle"/>
            <c:size val="7"/>
            <c:spPr>
              <a:solidFill>
                <a:srgbClr val="FFFFFF"/>
              </a:solidFill>
              <a:ln>
                <a:solidFill>
                  <a:srgbClr val="000000"/>
                </a:solidFill>
                <a:prstDash val="solid"/>
              </a:ln>
            </c:spPr>
          </c:marker>
          <c:dLbls>
            <c:dLbl>
              <c:idx val="0"/>
              <c:layout>
                <c:manualLayout>
                  <c:x val="-4.4411185554219232E-2"/>
                  <c:y val="-8.3999372791948745E-2"/>
                </c:manualLayout>
              </c:layout>
              <c:tx>
                <c:rich>
                  <a:bodyPr/>
                  <a:lstStyle/>
                  <a:p>
                    <a:r>
                      <a:rPr lang="en-US"/>
                      <a:t>27.5</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B97C-42B7-A288-AC7D66519ED5}"/>
                </c:ext>
              </c:extLst>
            </c:dLbl>
            <c:dLbl>
              <c:idx val="1"/>
              <c:layout>
                <c:manualLayout>
                  <c:x val="-7.0899723406757598E-2"/>
                  <c:y val="-9.6703141777459228E-2"/>
                </c:manualLayout>
              </c:layout>
              <c:tx>
                <c:rich>
                  <a:bodyPr/>
                  <a:lstStyle/>
                  <a:p>
                    <a:r>
                      <a:rPr lang="en-US"/>
                      <a:t>30.2</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B97C-42B7-A288-AC7D66519ED5}"/>
                </c:ext>
              </c:extLst>
            </c:dLbl>
            <c:dLbl>
              <c:idx val="2"/>
              <c:layout>
                <c:manualLayout>
                  <c:x val="-6.7852355712660628E-2"/>
                  <c:y val="-6.8997667097917104E-2"/>
                </c:manualLayout>
              </c:layout>
              <c:tx>
                <c:rich>
                  <a:bodyPr/>
                  <a:lstStyle/>
                  <a:p>
                    <a:r>
                      <a:rPr lang="en-US"/>
                      <a:t>52.6</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B97C-42B7-A288-AC7D66519ED5}"/>
                </c:ext>
              </c:extLst>
            </c:dLbl>
            <c:dLbl>
              <c:idx val="3"/>
              <c:layout>
                <c:manualLayout>
                  <c:x val="2.7055056886039503E-3"/>
                  <c:y val="-4.4408344943428449E-2"/>
                </c:manualLayout>
              </c:layout>
              <c:tx>
                <c:rich>
                  <a:bodyPr/>
                  <a:lstStyle/>
                  <a:p>
                    <a:r>
                      <a:rPr lang="en-US"/>
                      <a:t>60.3</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B97C-42B7-A288-AC7D66519ED5}"/>
                </c:ext>
              </c:extLst>
            </c:dLbl>
            <c:dLbl>
              <c:idx val="4"/>
              <c:layout>
                <c:manualLayout>
                  <c:x val="2.9399299973070798E-3"/>
                  <c:y val="-4.9833748039604803E-2"/>
                </c:manualLayout>
              </c:layout>
              <c:tx>
                <c:rich>
                  <a:bodyPr/>
                  <a:lstStyle/>
                  <a:p>
                    <a:r>
                      <a:rPr lang="en-US"/>
                      <a:t>44.5</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B97C-42B7-A288-AC7D66519ED5}"/>
                </c:ext>
              </c:extLst>
            </c:dLbl>
            <c:dLbl>
              <c:idx val="5"/>
              <c:layout>
                <c:manualLayout>
                  <c:x val="-5.2644758501714205E-3"/>
                  <c:y val="-6.1442919726836888E-2"/>
                </c:manualLayout>
              </c:layout>
              <c:tx>
                <c:rich>
                  <a:bodyPr/>
                  <a:lstStyle/>
                  <a:p>
                    <a:r>
                      <a:rPr lang="en-US"/>
                      <a:t>32.5</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B97C-42B7-A288-AC7D66519ED5}"/>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'[1]Материальный баланс'!$N$35:$S$35</c:f>
              <c:strCache>
                <c:ptCount val="6"/>
                <c:pt idx="0">
                  <c:v>М</c:v>
                </c:pt>
                <c:pt idx="1">
                  <c:v>М /МС</c:v>
                </c:pt>
                <c:pt idx="2">
                  <c:v>М /НПМ</c:v>
                </c:pt>
                <c:pt idx="3">
                  <c:v>М /НПМ /МС</c:v>
                </c:pt>
                <c:pt idx="4">
                  <c:v>НПМ /МС</c:v>
                </c:pt>
                <c:pt idx="5">
                  <c:v>НПМ</c:v>
                </c:pt>
              </c:strCache>
            </c:strRef>
          </c:cat>
          <c:val>
            <c:numRef>
              <c:f>'[1]Материальный баланс'!$N$38:$S$38</c:f>
              <c:numCache>
                <c:formatCode>General</c:formatCode>
                <c:ptCount val="6"/>
                <c:pt idx="0">
                  <c:v>27.5</c:v>
                </c:pt>
                <c:pt idx="1">
                  <c:v>30.2</c:v>
                </c:pt>
                <c:pt idx="2">
                  <c:v>52.6</c:v>
                </c:pt>
                <c:pt idx="3">
                  <c:v>60.3</c:v>
                </c:pt>
                <c:pt idx="4">
                  <c:v>44.5</c:v>
                </c:pt>
                <c:pt idx="5">
                  <c:v>32.5</c:v>
                </c:pt>
              </c:numCache>
            </c:numRef>
          </c:val>
          <c:smooth val="0"/>
          <c:extLst>
            <c:ext xmlns:c16="http://schemas.microsoft.com/office/drawing/2014/chart" uri="{C3380CC4-5D6E-409C-BE32-E72D297353CC}">
              <c16:uniqueId val="{00000014-B97C-42B7-A288-AC7D66519ED5}"/>
            </c:ext>
          </c:extLst>
        </c:ser>
        <c:dLbls>
          <c:showLegendKey val="0"/>
          <c:showVal val="1"/>
          <c:showCatName val="0"/>
          <c:showSerName val="0"/>
          <c:showPercent val="0"/>
          <c:showBubbleSize val="0"/>
        </c:dLbls>
        <c:marker val="1"/>
        <c:smooth val="0"/>
        <c:axId val="132594176"/>
        <c:axId val="131799232"/>
      </c:lineChart>
      <c:catAx>
        <c:axId val="132594176"/>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horz"/>
          <a:lstStyle/>
          <a:p>
            <a:pPr>
              <a:defRPr/>
            </a:pPr>
            <a:endParaRPr lang="ru-RU"/>
          </a:p>
        </c:txPr>
        <c:crossAx val="131799232"/>
        <c:crosses val="autoZero"/>
        <c:auto val="1"/>
        <c:lblAlgn val="ctr"/>
        <c:lblOffset val="100"/>
        <c:tickLblSkip val="1"/>
        <c:tickMarkSkip val="1"/>
        <c:noMultiLvlLbl val="0"/>
      </c:catAx>
      <c:valAx>
        <c:axId val="131799232"/>
        <c:scaling>
          <c:orientation val="minMax"/>
          <c:max val="70"/>
          <c:min val="0"/>
        </c:scaling>
        <c:delete val="0"/>
        <c:axPos val="l"/>
        <c:title>
          <c:tx>
            <c:rich>
              <a:bodyPr/>
              <a:lstStyle/>
              <a:p>
                <a:pPr>
                  <a:defRPr/>
                </a:pPr>
                <a:r>
                  <a:rPr lang="en-US" dirty="0" smtClean="0"/>
                  <a:t>Yield,</a:t>
                </a:r>
                <a:r>
                  <a:rPr lang="en-US" baseline="0" dirty="0" smtClean="0"/>
                  <a:t> wt. %</a:t>
                </a:r>
                <a:endParaRPr lang="ru-RU" dirty="0"/>
              </a:p>
            </c:rich>
          </c:tx>
          <c:layout>
            <c:manualLayout>
              <c:xMode val="edge"/>
              <c:yMode val="edge"/>
              <c:x val="7.0323584634846264E-3"/>
              <c:y val="0.29263187976138955"/>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a:pPr>
            <a:endParaRPr lang="ru-RU"/>
          </a:p>
        </c:txPr>
        <c:crossAx val="132594176"/>
        <c:crosses val="autoZero"/>
        <c:crossBetween val="between"/>
      </c:valAx>
      <c:spPr>
        <a:noFill/>
        <a:ln w="25400">
          <a:noFill/>
        </a:ln>
      </c:spPr>
    </c:plotArea>
    <c:legend>
      <c:legendPos val="r"/>
      <c:layout>
        <c:manualLayout>
          <c:xMode val="edge"/>
          <c:yMode val="edge"/>
          <c:x val="7.0323584634846264E-3"/>
          <c:y val="0.94105359894490026"/>
          <c:w val="0.98593665658054364"/>
          <c:h val="5.0526367728585264E-2"/>
        </c:manualLayout>
      </c:layout>
      <c:overlay val="0"/>
      <c:spPr>
        <a:noFill/>
        <a:ln w="25400">
          <a:noFill/>
        </a:ln>
      </c:spPr>
    </c:legend>
    <c:plotVisOnly val="1"/>
    <c:dispBlanksAs val="gap"/>
    <c:showDLblsOverMax val="0"/>
  </c:chart>
  <c:spPr>
    <a:noFill/>
    <a:ln w="3175">
      <a:noFill/>
      <a:prstDash val="solid"/>
    </a:ln>
  </c:spPr>
  <c:txPr>
    <a:bodyPr/>
    <a:lstStyle/>
    <a:p>
      <a:pPr>
        <a:defRPr sz="1600" b="0" i="0" u="none" strike="noStrike" baseline="0">
          <a:solidFill>
            <a:srgbClr val="000000"/>
          </a:solidFill>
          <a:latin typeface="Times New Roman" panose="02020603050405020304" pitchFamily="18" charset="0"/>
          <a:ea typeface="Arial Cyr"/>
          <a:cs typeface="Times New Roman" panose="02020603050405020304" pitchFamily="18" charset="0"/>
        </a:defRPr>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693437031208842E-2"/>
          <c:y val="4.2016806722689079E-2"/>
          <c:w val="0.9052687808294384"/>
          <c:h val="0.80672268907563027"/>
        </c:manualLayout>
      </c:layout>
      <c:barChart>
        <c:barDir val="col"/>
        <c:grouping val="clustered"/>
        <c:varyColors val="0"/>
        <c:ser>
          <c:idx val="0"/>
          <c:order val="0"/>
          <c:tx>
            <c:strRef>
              <c:f>'[1]Материальный баланс'!$M$31</c:f>
              <c:strCache>
                <c:ptCount val="1"/>
                <c:pt idx="0">
                  <c:v>Тв. продукты    </c:v>
                </c:pt>
              </c:strCache>
            </c:strRef>
          </c:tx>
          <c:spPr>
            <a:solidFill>
              <a:srgbClr val="000000"/>
            </a:solidFill>
            <a:ln w="12700">
              <a:solidFill>
                <a:srgbClr val="000000"/>
              </a:solidFill>
              <a:prstDash val="solid"/>
            </a:ln>
          </c:spPr>
          <c:invertIfNegative val="0"/>
          <c:dLbls>
            <c:dLbl>
              <c:idx val="0"/>
              <c:layout/>
              <c:tx>
                <c:rich>
                  <a:bodyPr/>
                  <a:lstStyle/>
                  <a:p>
                    <a:r>
                      <a:rPr lang="en-US"/>
                      <a:t>5.6</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287-43D1-A9DC-D7084AF751F8}"/>
                </c:ext>
              </c:extLst>
            </c:dLbl>
            <c:dLbl>
              <c:idx val="1"/>
              <c:layout/>
              <c:tx>
                <c:rich>
                  <a:bodyPr/>
                  <a:lstStyle/>
                  <a:p>
                    <a:r>
                      <a:rPr lang="en-US"/>
                      <a:t>2.4</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287-43D1-A9DC-D7084AF751F8}"/>
                </c:ext>
              </c:extLst>
            </c:dLbl>
            <c:dLbl>
              <c:idx val="2"/>
              <c:layout/>
              <c:tx>
                <c:rich>
                  <a:bodyPr/>
                  <a:lstStyle/>
                  <a:p>
                    <a:r>
                      <a:rPr lang="en-US"/>
                      <a:t>1.8</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287-43D1-A9DC-D7084AF751F8}"/>
                </c:ext>
              </c:extLst>
            </c:dLbl>
            <c:dLbl>
              <c:idx val="3"/>
              <c:layout>
                <c:manualLayout>
                  <c:x val="-1.2041104429028953E-2"/>
                  <c:y val="-1.7839222303094478E-2"/>
                </c:manualLayout>
              </c:layout>
              <c:tx>
                <c:rich>
                  <a:bodyPr/>
                  <a:lstStyle/>
                  <a:p>
                    <a:r>
                      <a:rPr lang="en-US"/>
                      <a:t>5.9</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287-43D1-A9DC-D7084AF751F8}"/>
                </c:ext>
              </c:extLst>
            </c:dLbl>
            <c:dLbl>
              <c:idx val="4"/>
              <c:layout>
                <c:manualLayout>
                  <c:x val="-8.3010230200197821E-3"/>
                  <c:y val="-2.1385352566223367E-2"/>
                </c:manualLayout>
              </c:layout>
              <c:tx>
                <c:rich>
                  <a:bodyPr/>
                  <a:lstStyle/>
                  <a:p>
                    <a:r>
                      <a:rPr lang="en-US"/>
                      <a:t>0.2</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287-43D1-A9DC-D7084AF751F8}"/>
                </c:ext>
              </c:extLst>
            </c:dLbl>
            <c:dLbl>
              <c:idx val="5"/>
              <c:layout/>
              <c:tx>
                <c:rich>
                  <a:bodyPr/>
                  <a:lstStyle/>
                  <a:p>
                    <a:r>
                      <a:rPr lang="en-US"/>
                      <a:t>0.0</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287-43D1-A9DC-D7084AF751F8}"/>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'[1]Материальный баланс'!$N$30:$S$30</c:f>
              <c:strCache>
                <c:ptCount val="6"/>
                <c:pt idx="0">
                  <c:v>М</c:v>
                </c:pt>
                <c:pt idx="1">
                  <c:v>М /МС</c:v>
                </c:pt>
                <c:pt idx="2">
                  <c:v>М /НПМ</c:v>
                </c:pt>
                <c:pt idx="3">
                  <c:v>М /НПМ /МС</c:v>
                </c:pt>
                <c:pt idx="4">
                  <c:v>НПМ /МС</c:v>
                </c:pt>
                <c:pt idx="5">
                  <c:v>НПМ</c:v>
                </c:pt>
              </c:strCache>
            </c:strRef>
          </c:cat>
          <c:val>
            <c:numRef>
              <c:f>'[1]Материальный баланс'!$N$31:$S$31</c:f>
              <c:numCache>
                <c:formatCode>General</c:formatCode>
                <c:ptCount val="6"/>
                <c:pt idx="0">
                  <c:v>5.59</c:v>
                </c:pt>
                <c:pt idx="1">
                  <c:v>2.44</c:v>
                </c:pt>
                <c:pt idx="2">
                  <c:v>1.8</c:v>
                </c:pt>
                <c:pt idx="3">
                  <c:v>5.9300000000000024</c:v>
                </c:pt>
                <c:pt idx="4">
                  <c:v>0.2</c:v>
                </c:pt>
                <c:pt idx="5">
                  <c:v>0</c:v>
                </c:pt>
              </c:numCache>
            </c:numRef>
          </c:val>
          <c:extLst>
            <c:ext xmlns:c16="http://schemas.microsoft.com/office/drawing/2014/chart" uri="{C3380CC4-5D6E-409C-BE32-E72D297353CC}">
              <c16:uniqueId val="{00000006-B287-43D1-A9DC-D7084AF751F8}"/>
            </c:ext>
          </c:extLst>
        </c:ser>
        <c:ser>
          <c:idx val="1"/>
          <c:order val="1"/>
          <c:tx>
            <c:strRef>
              <c:f>'[1]Материальный баланс'!$M$32</c:f>
              <c:strCache>
                <c:ptCount val="1"/>
                <c:pt idx="0">
                  <c:v>Газ</c:v>
                </c:pt>
              </c:strCache>
            </c:strRef>
          </c:tx>
          <c:spPr>
            <a:solidFill>
              <a:srgbClr val="FFFFFF"/>
            </a:solidFill>
            <a:ln w="12700">
              <a:solidFill>
                <a:srgbClr val="000000"/>
              </a:solidFill>
              <a:prstDash val="solid"/>
            </a:ln>
          </c:spPr>
          <c:invertIfNegative val="0"/>
          <c:dLbls>
            <c:dLbl>
              <c:idx val="0"/>
              <c:layout/>
              <c:tx>
                <c:rich>
                  <a:bodyPr/>
                  <a:lstStyle/>
                  <a:p>
                    <a:r>
                      <a:rPr lang="en-US"/>
                      <a:t>1.8</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287-43D1-A9DC-D7084AF751F8}"/>
                </c:ext>
              </c:extLst>
            </c:dLbl>
            <c:dLbl>
              <c:idx val="1"/>
              <c:layout>
                <c:manualLayout>
                  <c:x val="1.2603354172718685E-2"/>
                  <c:y val="-1.3234064491938429E-2"/>
                </c:manualLayout>
              </c:layout>
              <c:tx>
                <c:rich>
                  <a:bodyPr/>
                  <a:lstStyle/>
                  <a:p>
                    <a:r>
                      <a:rPr lang="en-US"/>
                      <a:t>2.5</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B287-43D1-A9DC-D7084AF751F8}"/>
                </c:ext>
              </c:extLst>
            </c:dLbl>
            <c:dLbl>
              <c:idx val="2"/>
              <c:layout/>
              <c:tx>
                <c:rich>
                  <a:bodyPr/>
                  <a:lstStyle/>
                  <a:p>
                    <a:r>
                      <a:rPr lang="en-US"/>
                      <a:t>3.8</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287-43D1-A9DC-D7084AF751F8}"/>
                </c:ext>
              </c:extLst>
            </c:dLbl>
            <c:dLbl>
              <c:idx val="3"/>
              <c:layout>
                <c:manualLayout>
                  <c:x val="1.3070894269839444E-2"/>
                  <c:y val="-1.6679622767742267E-2"/>
                </c:manualLayout>
              </c:layout>
              <c:tx>
                <c:rich>
                  <a:bodyPr/>
                  <a:lstStyle/>
                  <a:p>
                    <a:r>
                      <a:rPr lang="en-US"/>
                      <a:t>8.1</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B287-43D1-A9DC-D7084AF751F8}"/>
                </c:ext>
              </c:extLst>
            </c:dLbl>
            <c:dLbl>
              <c:idx val="4"/>
              <c:layout>
                <c:manualLayout>
                  <c:x val="7.8264113950254344E-2"/>
                  <c:y val="9.1723858047155896E-2"/>
                </c:manualLayout>
              </c:layout>
              <c:tx>
                <c:rich>
                  <a:bodyPr/>
                  <a:lstStyle/>
                  <a:p>
                    <a:r>
                      <a:rPr lang="en-US"/>
                      <a:t>14.1</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B287-43D1-A9DC-D7084AF751F8}"/>
                </c:ext>
              </c:extLst>
            </c:dLbl>
            <c:dLbl>
              <c:idx val="5"/>
              <c:layout>
                <c:manualLayout>
                  <c:x val="-2.0122301822101181E-2"/>
                  <c:y val="-3.0124798738393022E-2"/>
                </c:manualLayout>
              </c:layout>
              <c:tx>
                <c:rich>
                  <a:bodyPr/>
                  <a:lstStyle/>
                  <a:p>
                    <a:r>
                      <a:rPr lang="en-US"/>
                      <a:t>9.1</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B287-43D1-A9DC-D7084AF751F8}"/>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'[1]Материальный баланс'!$N$30:$S$30</c:f>
              <c:strCache>
                <c:ptCount val="6"/>
                <c:pt idx="0">
                  <c:v>М</c:v>
                </c:pt>
                <c:pt idx="1">
                  <c:v>М /МС</c:v>
                </c:pt>
                <c:pt idx="2">
                  <c:v>М /НПМ</c:v>
                </c:pt>
                <c:pt idx="3">
                  <c:v>М /НПМ /МС</c:v>
                </c:pt>
                <c:pt idx="4">
                  <c:v>НПМ /МС</c:v>
                </c:pt>
                <c:pt idx="5">
                  <c:v>НПМ</c:v>
                </c:pt>
              </c:strCache>
            </c:strRef>
          </c:cat>
          <c:val>
            <c:numRef>
              <c:f>'[1]Материальный баланс'!$N$32:$S$32</c:f>
              <c:numCache>
                <c:formatCode>General</c:formatCode>
                <c:ptCount val="6"/>
                <c:pt idx="0">
                  <c:v>1.83</c:v>
                </c:pt>
                <c:pt idx="1">
                  <c:v>2.5</c:v>
                </c:pt>
                <c:pt idx="2">
                  <c:v>3.75</c:v>
                </c:pt>
                <c:pt idx="3">
                  <c:v>8.1</c:v>
                </c:pt>
                <c:pt idx="4">
                  <c:v>14.1</c:v>
                </c:pt>
                <c:pt idx="5">
                  <c:v>9.1</c:v>
                </c:pt>
              </c:numCache>
            </c:numRef>
          </c:val>
          <c:extLst>
            <c:ext xmlns:c16="http://schemas.microsoft.com/office/drawing/2014/chart" uri="{C3380CC4-5D6E-409C-BE32-E72D297353CC}">
              <c16:uniqueId val="{0000000D-B287-43D1-A9DC-D7084AF751F8}"/>
            </c:ext>
          </c:extLst>
        </c:ser>
        <c:dLbls>
          <c:showLegendKey val="0"/>
          <c:showVal val="1"/>
          <c:showCatName val="0"/>
          <c:showSerName val="0"/>
          <c:showPercent val="0"/>
          <c:showBubbleSize val="0"/>
        </c:dLbls>
        <c:gapWidth val="150"/>
        <c:axId val="132766208"/>
        <c:axId val="132653632"/>
      </c:barChart>
      <c:lineChart>
        <c:grouping val="standard"/>
        <c:varyColors val="0"/>
        <c:ser>
          <c:idx val="2"/>
          <c:order val="2"/>
          <c:tx>
            <c:strRef>
              <c:f>'[1]Материальный баланс'!$M$33</c:f>
              <c:strCache>
                <c:ptCount val="1"/>
                <c:pt idx="0">
                  <c:v>Суммарный выход газа и тв. продуктов</c:v>
                </c:pt>
              </c:strCache>
            </c:strRef>
          </c:tx>
          <c:spPr>
            <a:ln w="25400">
              <a:solidFill>
                <a:srgbClr val="000000"/>
              </a:solidFill>
              <a:prstDash val="solid"/>
            </a:ln>
          </c:spPr>
          <c:marker>
            <c:symbol val="diamond"/>
            <c:size val="7"/>
            <c:spPr>
              <a:solidFill>
                <a:srgbClr val="FFFFFF"/>
              </a:solidFill>
              <a:ln>
                <a:solidFill>
                  <a:srgbClr val="000000"/>
                </a:solidFill>
                <a:prstDash val="solid"/>
              </a:ln>
            </c:spPr>
          </c:marker>
          <c:dLbls>
            <c:dLbl>
              <c:idx val="0"/>
              <c:layout>
                <c:manualLayout>
                  <c:x val="-4.2533525892583836E-2"/>
                  <c:y val="-7.6010504201680693E-2"/>
                </c:manualLayout>
              </c:layout>
              <c:tx>
                <c:rich>
                  <a:bodyPr/>
                  <a:lstStyle/>
                  <a:p>
                    <a:r>
                      <a:rPr lang="en-US"/>
                      <a:t>7.4</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B287-43D1-A9DC-D7084AF751F8}"/>
                </c:ext>
              </c:extLst>
            </c:dLbl>
            <c:dLbl>
              <c:idx val="1"/>
              <c:layout>
                <c:manualLayout>
                  <c:x val="-3.0378297218497441E-2"/>
                  <c:y val="-7.4934894167640931E-2"/>
                </c:manualLayout>
              </c:layout>
              <c:tx>
                <c:rich>
                  <a:bodyPr/>
                  <a:lstStyle/>
                  <a:p>
                    <a:r>
                      <a:rPr lang="en-US"/>
                      <a:t>4.9</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B287-43D1-A9DC-D7084AF751F8}"/>
                </c:ext>
              </c:extLst>
            </c:dLbl>
            <c:dLbl>
              <c:idx val="2"/>
              <c:layout>
                <c:manualLayout>
                  <c:x val="-5.188365760471967E-2"/>
                  <c:y val="-9.4649253402148179E-2"/>
                </c:manualLayout>
              </c:layout>
              <c:tx>
                <c:rich>
                  <a:bodyPr/>
                  <a:lstStyle/>
                  <a:p>
                    <a:r>
                      <a:rPr lang="en-US"/>
                      <a:t>5.6</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B287-43D1-A9DC-D7084AF751F8}"/>
                </c:ext>
              </c:extLst>
            </c:dLbl>
            <c:dLbl>
              <c:idx val="3"/>
              <c:layout>
                <c:manualLayout>
                  <c:x val="-8.3206836928951505E-2"/>
                  <c:y val="-3.3539870016247982E-2"/>
                </c:manualLayout>
              </c:layout>
              <c:tx>
                <c:rich>
                  <a:bodyPr/>
                  <a:lstStyle/>
                  <a:p>
                    <a:r>
                      <a:rPr lang="en-US"/>
                      <a:t>14.0</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B287-43D1-A9DC-D7084AF751F8}"/>
                </c:ext>
              </c:extLst>
            </c:dLbl>
            <c:dLbl>
              <c:idx val="4"/>
              <c:layout>
                <c:manualLayout>
                  <c:x val="-5.2818789180531449E-2"/>
                  <c:y val="-4.4228956674533325E-2"/>
                </c:manualLayout>
              </c:layout>
              <c:tx>
                <c:rich>
                  <a:bodyPr/>
                  <a:lstStyle/>
                  <a:p>
                    <a:r>
                      <a:rPr lang="en-US"/>
                      <a:t>14.3</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B287-43D1-A9DC-D7084AF751F8}"/>
                </c:ext>
              </c:extLst>
            </c:dLbl>
            <c:dLbl>
              <c:idx val="5"/>
              <c:layout>
                <c:manualLayout>
                  <c:x val="-6.0298904124958433E-2"/>
                  <c:y val="0.13409041333068661"/>
                </c:manualLayout>
              </c:layout>
              <c:tx>
                <c:rich>
                  <a:bodyPr/>
                  <a:lstStyle/>
                  <a:p>
                    <a:r>
                      <a:rPr lang="en-US"/>
                      <a:t>9.1</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B287-43D1-A9DC-D7084AF751F8}"/>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'[1]Материальный баланс'!$N$30:$S$30</c:f>
              <c:strCache>
                <c:ptCount val="6"/>
                <c:pt idx="0">
                  <c:v>М</c:v>
                </c:pt>
                <c:pt idx="1">
                  <c:v>М /МС</c:v>
                </c:pt>
                <c:pt idx="2">
                  <c:v>М /НПМ</c:v>
                </c:pt>
                <c:pt idx="3">
                  <c:v>М /НПМ /МС</c:v>
                </c:pt>
                <c:pt idx="4">
                  <c:v>НПМ /МС</c:v>
                </c:pt>
                <c:pt idx="5">
                  <c:v>НПМ</c:v>
                </c:pt>
              </c:strCache>
            </c:strRef>
          </c:cat>
          <c:val>
            <c:numRef>
              <c:f>'[1]Материальный баланс'!$N$33:$S$33</c:f>
              <c:numCache>
                <c:formatCode>General</c:formatCode>
                <c:ptCount val="6"/>
                <c:pt idx="0">
                  <c:v>7.42</c:v>
                </c:pt>
                <c:pt idx="1">
                  <c:v>4.9400000000000004</c:v>
                </c:pt>
                <c:pt idx="2">
                  <c:v>5.55</c:v>
                </c:pt>
                <c:pt idx="3">
                  <c:v>14.03</c:v>
                </c:pt>
                <c:pt idx="4">
                  <c:v>14.3</c:v>
                </c:pt>
                <c:pt idx="5">
                  <c:v>9.1</c:v>
                </c:pt>
              </c:numCache>
            </c:numRef>
          </c:val>
          <c:smooth val="0"/>
          <c:extLst>
            <c:ext xmlns:c16="http://schemas.microsoft.com/office/drawing/2014/chart" uri="{C3380CC4-5D6E-409C-BE32-E72D297353CC}">
              <c16:uniqueId val="{00000014-B287-43D1-A9DC-D7084AF751F8}"/>
            </c:ext>
          </c:extLst>
        </c:ser>
        <c:dLbls>
          <c:showLegendKey val="0"/>
          <c:showVal val="1"/>
          <c:showCatName val="0"/>
          <c:showSerName val="0"/>
          <c:showPercent val="0"/>
          <c:showBubbleSize val="0"/>
        </c:dLbls>
        <c:marker val="1"/>
        <c:smooth val="0"/>
        <c:axId val="132766208"/>
        <c:axId val="132653632"/>
      </c:lineChart>
      <c:catAx>
        <c:axId val="132766208"/>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horz"/>
          <a:lstStyle/>
          <a:p>
            <a:pPr>
              <a:defRPr/>
            </a:pPr>
            <a:endParaRPr lang="ru-RU"/>
          </a:p>
        </c:txPr>
        <c:crossAx val="132653632"/>
        <c:crosses val="autoZero"/>
        <c:auto val="1"/>
        <c:lblAlgn val="ctr"/>
        <c:lblOffset val="100"/>
        <c:tickLblSkip val="1"/>
        <c:tickMarkSkip val="1"/>
        <c:noMultiLvlLbl val="0"/>
      </c:catAx>
      <c:valAx>
        <c:axId val="132653632"/>
        <c:scaling>
          <c:orientation val="minMax"/>
          <c:max val="15"/>
          <c:min val="0"/>
        </c:scaling>
        <c:delete val="0"/>
        <c:axPos val="l"/>
        <c:title>
          <c:tx>
            <c:rich>
              <a:bodyPr/>
              <a:lstStyle/>
              <a:p>
                <a:pPr>
                  <a:defRPr/>
                </a:pPr>
                <a:r>
                  <a:rPr lang="en-US" dirty="0" smtClean="0"/>
                  <a:t>Yield, wt. %</a:t>
                </a:r>
                <a:endParaRPr lang="ru-RU" dirty="0"/>
              </a:p>
            </c:rich>
          </c:tx>
          <c:layout>
            <c:manualLayout>
              <c:xMode val="edge"/>
              <c:yMode val="edge"/>
              <c:x val="7.0126227208976242E-3"/>
              <c:y val="0.31302521008403383"/>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a:pPr>
            <a:endParaRPr lang="ru-RU"/>
          </a:p>
        </c:txPr>
        <c:crossAx val="132766208"/>
        <c:crosses val="autoZero"/>
        <c:crossBetween val="between"/>
        <c:majorUnit val="5"/>
      </c:valAx>
      <c:spPr>
        <a:noFill/>
        <a:ln w="25400">
          <a:noFill/>
        </a:ln>
      </c:spPr>
    </c:plotArea>
    <c:legend>
      <c:legendPos val="b"/>
      <c:layout>
        <c:manualLayout>
          <c:xMode val="edge"/>
          <c:yMode val="edge"/>
          <c:x val="7.0126227208976242E-3"/>
          <c:y val="0.94117647058823561"/>
          <c:w val="0.98737727910238426"/>
          <c:h val="5.2521008403361352E-2"/>
        </c:manualLayout>
      </c:layout>
      <c:overlay val="0"/>
      <c:spPr>
        <a:noFill/>
        <a:ln w="25400">
          <a:noFill/>
        </a:ln>
      </c:spPr>
    </c:legend>
    <c:plotVisOnly val="1"/>
    <c:dispBlanksAs val="gap"/>
    <c:showDLblsOverMax val="0"/>
  </c:chart>
  <c:spPr>
    <a:noFill/>
    <a:ln w="9525">
      <a:noFill/>
    </a:ln>
  </c:spPr>
  <c:txPr>
    <a:bodyPr/>
    <a:lstStyle/>
    <a:p>
      <a:pPr>
        <a:defRPr sz="1200" b="0" i="0" u="none" strike="noStrike" baseline="0">
          <a:solidFill>
            <a:srgbClr val="000000"/>
          </a:solidFill>
          <a:latin typeface="Times New Roman" panose="02020603050405020304" pitchFamily="18" charset="0"/>
          <a:ea typeface="Arial Cyr"/>
          <a:cs typeface="Times New Roman" panose="02020603050405020304" pitchFamily="18" charset="0"/>
        </a:defRPr>
      </a:pPr>
      <a:endParaRPr lang="ru-RU"/>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5413929040735775E-2"/>
          <c:y val="4.065048719053134E-2"/>
          <c:w val="0.83442838370564998"/>
          <c:h val="0.82317236560825857"/>
        </c:manualLayout>
      </c:layout>
      <c:barChart>
        <c:barDir val="col"/>
        <c:grouping val="clustered"/>
        <c:varyColors val="0"/>
        <c:ser>
          <c:idx val="1"/>
          <c:order val="1"/>
          <c:tx>
            <c:strRef>
              <c:f>'[1]Материальный баланс'!$M$26</c:f>
              <c:strCache>
                <c:ptCount val="1"/>
                <c:pt idx="0">
                  <c:v>Асфальтены</c:v>
                </c:pt>
              </c:strCache>
            </c:strRef>
          </c:tx>
          <c:spPr>
            <a:solidFill>
              <a:srgbClr val="FF0000"/>
            </a:solidFill>
            <a:ln w="12700">
              <a:solidFill>
                <a:srgbClr val="000000"/>
              </a:solidFill>
              <a:prstDash val="solid"/>
            </a:ln>
          </c:spPr>
          <c:invertIfNegative val="0"/>
          <c:dLbls>
            <c:dLbl>
              <c:idx val="0"/>
              <c:layout/>
              <c:tx>
                <c:rich>
                  <a:bodyPr/>
                  <a:lstStyle/>
                  <a:p>
                    <a:r>
                      <a:rPr lang="en-US"/>
                      <a:t>5.0</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536-463D-B87A-183E5731F701}"/>
                </c:ext>
              </c:extLst>
            </c:dLbl>
            <c:dLbl>
              <c:idx val="1"/>
              <c:layout/>
              <c:tx>
                <c:rich>
                  <a:bodyPr/>
                  <a:lstStyle/>
                  <a:p>
                    <a:r>
                      <a:rPr lang="en-US"/>
                      <a:t>6.9</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536-463D-B87A-183E5731F701}"/>
                </c:ext>
              </c:extLst>
            </c:dLbl>
            <c:dLbl>
              <c:idx val="2"/>
              <c:layout>
                <c:manualLayout>
                  <c:x val="-7.1349001971796645E-3"/>
                  <c:y val="-2.7235661560541812E-2"/>
                </c:manualLayout>
              </c:layout>
              <c:tx>
                <c:rich>
                  <a:bodyPr/>
                  <a:lstStyle/>
                  <a:p>
                    <a:r>
                      <a:rPr lang="en-US"/>
                      <a:t>3.6</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536-463D-B87A-183E5731F701}"/>
                </c:ext>
              </c:extLst>
            </c:dLbl>
            <c:dLbl>
              <c:idx val="3"/>
              <c:layout/>
              <c:tx>
                <c:rich>
                  <a:bodyPr/>
                  <a:lstStyle/>
                  <a:p>
                    <a:r>
                      <a:rPr lang="en-US"/>
                      <a:t>7.1</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536-463D-B87A-183E5731F701}"/>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'[1]Материальный баланс'!$N$24:$S$24</c:f>
              <c:strCache>
                <c:ptCount val="6"/>
                <c:pt idx="0">
                  <c:v>М</c:v>
                </c:pt>
                <c:pt idx="1">
                  <c:v>М /МС</c:v>
                </c:pt>
                <c:pt idx="2">
                  <c:v>М /НПМ</c:v>
                </c:pt>
                <c:pt idx="3">
                  <c:v>М /НПМ /МС</c:v>
                </c:pt>
                <c:pt idx="4">
                  <c:v>НПМ /МС</c:v>
                </c:pt>
                <c:pt idx="5">
                  <c:v>НПМ</c:v>
                </c:pt>
              </c:strCache>
            </c:strRef>
          </c:cat>
          <c:val>
            <c:numRef>
              <c:f>'[1]Материальный баланс'!$N$26:$S$26</c:f>
              <c:numCache>
                <c:formatCode>General</c:formatCode>
                <c:ptCount val="6"/>
                <c:pt idx="0">
                  <c:v>4.95</c:v>
                </c:pt>
                <c:pt idx="1">
                  <c:v>6.9</c:v>
                </c:pt>
                <c:pt idx="2">
                  <c:v>3.6</c:v>
                </c:pt>
                <c:pt idx="3">
                  <c:v>7.0522099999999996</c:v>
                </c:pt>
              </c:numCache>
            </c:numRef>
          </c:val>
          <c:extLst>
            <c:ext xmlns:c16="http://schemas.microsoft.com/office/drawing/2014/chart" uri="{C3380CC4-5D6E-409C-BE32-E72D297353CC}">
              <c16:uniqueId val="{00000004-8536-463D-B87A-183E5731F701}"/>
            </c:ext>
          </c:extLst>
        </c:ser>
        <c:ser>
          <c:idx val="2"/>
          <c:order val="2"/>
          <c:tx>
            <c:strRef>
              <c:f>'[1]Материальный баланс'!$M$27</c:f>
              <c:strCache>
                <c:ptCount val="1"/>
                <c:pt idx="0">
                  <c:v>Смолы</c:v>
                </c:pt>
              </c:strCache>
            </c:strRef>
          </c:tx>
          <c:spPr>
            <a:solidFill>
              <a:srgbClr val="00B0F0"/>
            </a:solidFill>
            <a:ln w="12700">
              <a:solidFill>
                <a:srgbClr val="000000"/>
              </a:solidFill>
              <a:prstDash val="solid"/>
            </a:ln>
          </c:spPr>
          <c:invertIfNegative val="0"/>
          <c:dLbls>
            <c:dLbl>
              <c:idx val="0"/>
              <c:layout/>
              <c:tx>
                <c:rich>
                  <a:bodyPr/>
                  <a:lstStyle/>
                  <a:p>
                    <a:r>
                      <a:rPr lang="en-US"/>
                      <a:t>12.5</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536-463D-B87A-183E5731F701}"/>
                </c:ext>
              </c:extLst>
            </c:dLbl>
            <c:dLbl>
              <c:idx val="1"/>
              <c:layout>
                <c:manualLayout>
                  <c:x val="1.3358277349135706E-2"/>
                  <c:y val="-1.2906398390144069E-2"/>
                </c:manualLayout>
              </c:layout>
              <c:tx>
                <c:rich>
                  <a:bodyPr/>
                  <a:lstStyle/>
                  <a:p>
                    <a:r>
                      <a:rPr lang="en-US"/>
                      <a:t>3.8</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8536-463D-B87A-183E5731F701}"/>
                </c:ext>
              </c:extLst>
            </c:dLbl>
            <c:dLbl>
              <c:idx val="2"/>
              <c:layout/>
              <c:tx>
                <c:rich>
                  <a:bodyPr/>
                  <a:lstStyle/>
                  <a:p>
                    <a:r>
                      <a:rPr lang="en-US"/>
                      <a:t>9.4</a:t>
                    </a:r>
                  </a:p>
                </c:rich>
              </c:tx>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536-463D-B87A-183E5731F701}"/>
                </c:ext>
              </c:extLst>
            </c:dLbl>
            <c:dLbl>
              <c:idx val="3"/>
              <c:layout>
                <c:manualLayout>
                  <c:x val="1.6424408911410518E-2"/>
                  <c:y val="-1.3208216465757427E-2"/>
                </c:manualLayout>
              </c:layout>
              <c:tx>
                <c:rich>
                  <a:bodyPr/>
                  <a:lstStyle/>
                  <a:p>
                    <a:r>
                      <a:rPr lang="en-US"/>
                      <a:t>6.1</a:t>
                    </a:r>
                  </a:p>
                </c:rich>
              </c:tx>
              <c:dLblPos val="outEnd"/>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8536-463D-B87A-183E5731F701}"/>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'[1]Материальный баланс'!$N$24:$S$24</c:f>
              <c:strCache>
                <c:ptCount val="6"/>
                <c:pt idx="0">
                  <c:v>М</c:v>
                </c:pt>
                <c:pt idx="1">
                  <c:v>М /МС</c:v>
                </c:pt>
                <c:pt idx="2">
                  <c:v>М /НПМ</c:v>
                </c:pt>
                <c:pt idx="3">
                  <c:v>М /НПМ /МС</c:v>
                </c:pt>
                <c:pt idx="4">
                  <c:v>НПМ /МС</c:v>
                </c:pt>
                <c:pt idx="5">
                  <c:v>НПМ</c:v>
                </c:pt>
              </c:strCache>
            </c:strRef>
          </c:cat>
          <c:val>
            <c:numRef>
              <c:f>'[1]Материальный баланс'!$N$27:$S$27</c:f>
              <c:numCache>
                <c:formatCode>General</c:formatCode>
                <c:ptCount val="6"/>
                <c:pt idx="0">
                  <c:v>12.52</c:v>
                </c:pt>
                <c:pt idx="1">
                  <c:v>3.8</c:v>
                </c:pt>
                <c:pt idx="2">
                  <c:v>9.4</c:v>
                </c:pt>
                <c:pt idx="3">
                  <c:v>6.0642699999999996</c:v>
                </c:pt>
              </c:numCache>
            </c:numRef>
          </c:val>
          <c:extLst>
            <c:ext xmlns:c16="http://schemas.microsoft.com/office/drawing/2014/chart" uri="{C3380CC4-5D6E-409C-BE32-E72D297353CC}">
              <c16:uniqueId val="{00000009-8536-463D-B87A-183E5731F701}"/>
            </c:ext>
          </c:extLst>
        </c:ser>
        <c:dLbls>
          <c:showLegendKey val="0"/>
          <c:showVal val="1"/>
          <c:showCatName val="0"/>
          <c:showSerName val="0"/>
          <c:showPercent val="0"/>
          <c:showBubbleSize val="0"/>
        </c:dLbls>
        <c:gapWidth val="150"/>
        <c:axId val="132903424"/>
        <c:axId val="132655360"/>
      </c:barChart>
      <c:lineChart>
        <c:grouping val="standard"/>
        <c:varyColors val="0"/>
        <c:ser>
          <c:idx val="0"/>
          <c:order val="0"/>
          <c:tx>
            <c:strRef>
              <c:f>'[1]Материальный баланс'!$M$25</c:f>
              <c:strCache>
                <c:ptCount val="1"/>
                <c:pt idx="0">
                  <c:v>Жидкие продукты</c:v>
                </c:pt>
              </c:strCache>
            </c:strRef>
          </c:tx>
          <c:spPr>
            <a:ln w="25400">
              <a:solidFill>
                <a:srgbClr val="000000"/>
              </a:solidFill>
              <a:prstDash val="solid"/>
            </a:ln>
          </c:spPr>
          <c:marker>
            <c:symbol val="triangle"/>
            <c:size val="7"/>
            <c:spPr>
              <a:solidFill>
                <a:srgbClr val="333333"/>
              </a:solidFill>
              <a:ln>
                <a:solidFill>
                  <a:srgbClr val="FFFFFF"/>
                </a:solidFill>
                <a:prstDash val="solid"/>
              </a:ln>
            </c:spPr>
          </c:marker>
          <c:dLbls>
            <c:dLbl>
              <c:idx val="0"/>
              <c:layout>
                <c:manualLayout>
                  <c:x val="-4.2807973716576728E-2"/>
                  <c:y val="-7.5615257469218322E-2"/>
                </c:manualLayout>
              </c:layout>
              <c:tx>
                <c:rich>
                  <a:bodyPr/>
                  <a:lstStyle/>
                  <a:p>
                    <a:r>
                      <a:rPr lang="en-US"/>
                      <a:t>92.6</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8536-463D-B87A-183E5731F701}"/>
                </c:ext>
              </c:extLst>
            </c:dLbl>
            <c:dLbl>
              <c:idx val="1"/>
              <c:layout>
                <c:manualLayout>
                  <c:x val="-2.9448294986621992E-2"/>
                  <c:y val="-6.078129601793178E-2"/>
                </c:manualLayout>
              </c:layout>
              <c:tx>
                <c:rich>
                  <a:bodyPr/>
                  <a:lstStyle/>
                  <a:p>
                    <a:r>
                      <a:rPr lang="en-US"/>
                      <a:t>95.1</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8536-463D-B87A-183E5731F701}"/>
                </c:ext>
              </c:extLst>
            </c:dLbl>
            <c:dLbl>
              <c:idx val="2"/>
              <c:layout>
                <c:manualLayout>
                  <c:x val="-1.4774693665471458E-2"/>
                  <c:y val="-6.6482716656935434E-2"/>
                </c:manualLayout>
              </c:layout>
              <c:tx>
                <c:rich>
                  <a:bodyPr/>
                  <a:lstStyle/>
                  <a:p>
                    <a:r>
                      <a:rPr lang="en-US"/>
                      <a:t>94.4</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8536-463D-B87A-183E5731F701}"/>
                </c:ext>
              </c:extLst>
            </c:dLbl>
            <c:dLbl>
              <c:idx val="3"/>
              <c:layout>
                <c:manualLayout>
                  <c:x val="-2.7696223871127811E-2"/>
                  <c:y val="-9.4249065528317827E-2"/>
                </c:manualLayout>
              </c:layout>
              <c:tx>
                <c:rich>
                  <a:bodyPr/>
                  <a:lstStyle/>
                  <a:p>
                    <a:r>
                      <a:rPr lang="en-US"/>
                      <a:t>86.0</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8536-463D-B87A-183E5731F701}"/>
                </c:ext>
              </c:extLst>
            </c:dLbl>
            <c:dLbl>
              <c:idx val="4"/>
              <c:layout>
                <c:manualLayout>
                  <c:x val="-4.0617891932368921E-2"/>
                  <c:y val="-8.0141915558565674E-2"/>
                </c:manualLayout>
              </c:layout>
              <c:tx>
                <c:rich>
                  <a:bodyPr/>
                  <a:lstStyle/>
                  <a:p>
                    <a:r>
                      <a:rPr lang="en-US"/>
                      <a:t>85.7</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8536-463D-B87A-183E5731F701}"/>
                </c:ext>
              </c:extLst>
            </c:dLbl>
            <c:dLbl>
              <c:idx val="5"/>
              <c:layout>
                <c:manualLayout>
                  <c:x val="-3.5142575883097556E-2"/>
                  <c:y val="-7.4664576256688292E-2"/>
                </c:manualLayout>
              </c:layout>
              <c:tx>
                <c:rich>
                  <a:bodyPr/>
                  <a:lstStyle/>
                  <a:p>
                    <a:r>
                      <a:rPr lang="en-US"/>
                      <a:t>90.9</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8536-463D-B87A-183E5731F701}"/>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'[1]Материальный баланс'!$N$24:$S$24</c:f>
              <c:strCache>
                <c:ptCount val="6"/>
                <c:pt idx="0">
                  <c:v>М</c:v>
                </c:pt>
                <c:pt idx="1">
                  <c:v>М /МС</c:v>
                </c:pt>
                <c:pt idx="2">
                  <c:v>М /НПМ</c:v>
                </c:pt>
                <c:pt idx="3">
                  <c:v>М /НПМ /МС</c:v>
                </c:pt>
                <c:pt idx="4">
                  <c:v>НПМ /МС</c:v>
                </c:pt>
                <c:pt idx="5">
                  <c:v>НПМ</c:v>
                </c:pt>
              </c:strCache>
            </c:strRef>
          </c:cat>
          <c:val>
            <c:numRef>
              <c:f>'[1]Материальный баланс'!$N$25:$S$25</c:f>
              <c:numCache>
                <c:formatCode>General</c:formatCode>
                <c:ptCount val="6"/>
                <c:pt idx="0">
                  <c:v>92.58</c:v>
                </c:pt>
                <c:pt idx="1">
                  <c:v>95.1</c:v>
                </c:pt>
                <c:pt idx="2">
                  <c:v>94.4</c:v>
                </c:pt>
                <c:pt idx="3">
                  <c:v>86</c:v>
                </c:pt>
                <c:pt idx="4">
                  <c:v>85.7</c:v>
                </c:pt>
                <c:pt idx="5">
                  <c:v>90.9</c:v>
                </c:pt>
              </c:numCache>
            </c:numRef>
          </c:val>
          <c:smooth val="0"/>
          <c:extLst>
            <c:ext xmlns:c16="http://schemas.microsoft.com/office/drawing/2014/chart" uri="{C3380CC4-5D6E-409C-BE32-E72D297353CC}">
              <c16:uniqueId val="{00000010-8536-463D-B87A-183E5731F701}"/>
            </c:ext>
          </c:extLst>
        </c:ser>
        <c:ser>
          <c:idx val="3"/>
          <c:order val="3"/>
          <c:tx>
            <c:strRef>
              <c:f>'[1]Материальный баланс'!$M$28</c:f>
              <c:strCache>
                <c:ptCount val="1"/>
                <c:pt idx="0">
                  <c:v>Масла</c:v>
                </c:pt>
              </c:strCache>
            </c:strRef>
          </c:tx>
          <c:spPr>
            <a:ln w="25400">
              <a:solidFill>
                <a:srgbClr val="000000"/>
              </a:solidFill>
              <a:prstDash val="lgDash"/>
            </a:ln>
          </c:spPr>
          <c:marker>
            <c:symbol val="square"/>
            <c:size val="7"/>
            <c:spPr>
              <a:solidFill>
                <a:srgbClr val="000000"/>
              </a:solidFill>
              <a:ln>
                <a:solidFill>
                  <a:srgbClr val="FFFFFF"/>
                </a:solidFill>
                <a:prstDash val="solid"/>
              </a:ln>
            </c:spPr>
          </c:marker>
          <c:dLbls>
            <c:dLbl>
              <c:idx val="0"/>
              <c:layout>
                <c:manualLayout>
                  <c:x val="-7.6973545332870957E-2"/>
                  <c:y val="-3.6837125307586455E-2"/>
                </c:manualLayout>
              </c:layout>
              <c:tx>
                <c:rich>
                  <a:bodyPr/>
                  <a:lstStyle/>
                  <a:p>
                    <a:r>
                      <a:rPr lang="en-US"/>
                      <a:t>75.1</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8536-463D-B87A-183E5731F701}"/>
                </c:ext>
              </c:extLst>
            </c:dLbl>
            <c:dLbl>
              <c:idx val="1"/>
              <c:layout>
                <c:manualLayout>
                  <c:x val="-7.0184168836819105E-2"/>
                  <c:y val="-6.7791869661828763E-2"/>
                </c:manualLayout>
              </c:layout>
              <c:tx>
                <c:rich>
                  <a:bodyPr/>
                  <a:lstStyle/>
                  <a:p>
                    <a:r>
                      <a:rPr lang="en-US"/>
                      <a:t>84.4</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8536-463D-B87A-183E5731F701}"/>
                </c:ext>
              </c:extLst>
            </c:dLbl>
            <c:dLbl>
              <c:idx val="2"/>
              <c:layout>
                <c:manualLayout>
                  <c:x val="-5.8138688409229713E-2"/>
                  <c:y val="-8.7290217579167981E-2"/>
                </c:manualLayout>
              </c:layout>
              <c:tx>
                <c:rich>
                  <a:bodyPr/>
                  <a:lstStyle/>
                  <a:p>
                    <a:r>
                      <a:rPr lang="en-US"/>
                      <a:t>81.4</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8536-463D-B87A-183E5731F701}"/>
                </c:ext>
              </c:extLst>
            </c:dLbl>
            <c:dLbl>
              <c:idx val="3"/>
              <c:layout>
                <c:manualLayout>
                  <c:x val="-4.3464949232494443E-2"/>
                  <c:y val="-8.861994790441402E-2"/>
                </c:manualLayout>
              </c:layout>
              <c:tx>
                <c:rich>
                  <a:bodyPr/>
                  <a:lstStyle/>
                  <a:p>
                    <a:r>
                      <a:rPr lang="en-US"/>
                      <a:t>72.9</a:t>
                    </a:r>
                  </a:p>
                </c:rich>
              </c:tx>
              <c:dLblPos val="r"/>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8536-463D-B87A-183E5731F701}"/>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'[1]Материальный баланс'!$N$24:$S$24</c:f>
              <c:strCache>
                <c:ptCount val="6"/>
                <c:pt idx="0">
                  <c:v>М</c:v>
                </c:pt>
                <c:pt idx="1">
                  <c:v>М /МС</c:v>
                </c:pt>
                <c:pt idx="2">
                  <c:v>М /НПМ</c:v>
                </c:pt>
                <c:pt idx="3">
                  <c:v>М /НПМ /МС</c:v>
                </c:pt>
                <c:pt idx="4">
                  <c:v>НПМ /МС</c:v>
                </c:pt>
                <c:pt idx="5">
                  <c:v>НПМ</c:v>
                </c:pt>
              </c:strCache>
            </c:strRef>
          </c:cat>
          <c:val>
            <c:numRef>
              <c:f>'[1]Материальный баланс'!$N$28:$S$28</c:f>
              <c:numCache>
                <c:formatCode>General</c:formatCode>
                <c:ptCount val="6"/>
                <c:pt idx="0">
                  <c:v>75.11</c:v>
                </c:pt>
                <c:pt idx="1">
                  <c:v>84.4</c:v>
                </c:pt>
                <c:pt idx="2">
                  <c:v>81.400000000000006</c:v>
                </c:pt>
                <c:pt idx="3">
                  <c:v>72.855319999999978</c:v>
                </c:pt>
              </c:numCache>
            </c:numRef>
          </c:val>
          <c:smooth val="0"/>
          <c:extLst>
            <c:ext xmlns:c16="http://schemas.microsoft.com/office/drawing/2014/chart" uri="{C3380CC4-5D6E-409C-BE32-E72D297353CC}">
              <c16:uniqueId val="{00000015-8536-463D-B87A-183E5731F701}"/>
            </c:ext>
          </c:extLst>
        </c:ser>
        <c:dLbls>
          <c:showLegendKey val="0"/>
          <c:showVal val="1"/>
          <c:showCatName val="0"/>
          <c:showSerName val="0"/>
          <c:showPercent val="0"/>
          <c:showBubbleSize val="0"/>
        </c:dLbls>
        <c:marker val="1"/>
        <c:smooth val="0"/>
        <c:axId val="132903936"/>
        <c:axId val="132655936"/>
      </c:lineChart>
      <c:catAx>
        <c:axId val="132903424"/>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horz"/>
          <a:lstStyle/>
          <a:p>
            <a:pPr>
              <a:defRPr/>
            </a:pPr>
            <a:endParaRPr lang="ru-RU"/>
          </a:p>
        </c:txPr>
        <c:crossAx val="132655360"/>
        <c:crosses val="autoZero"/>
        <c:auto val="1"/>
        <c:lblAlgn val="ctr"/>
        <c:lblOffset val="100"/>
        <c:tickLblSkip val="1"/>
        <c:tickMarkSkip val="1"/>
        <c:noMultiLvlLbl val="0"/>
      </c:catAx>
      <c:valAx>
        <c:axId val="132655360"/>
        <c:scaling>
          <c:orientation val="minMax"/>
          <c:max val="20"/>
          <c:min val="0"/>
        </c:scaling>
        <c:delete val="0"/>
        <c:axPos val="l"/>
        <c:title>
          <c:tx>
            <c:rich>
              <a:bodyPr/>
              <a:lstStyle/>
              <a:p>
                <a:pPr>
                  <a:defRPr/>
                </a:pPr>
                <a:r>
                  <a:rPr lang="en-US" dirty="0" smtClean="0"/>
                  <a:t>Yield, wt. %</a:t>
                </a:r>
                <a:endParaRPr lang="ru-RU" dirty="0"/>
              </a:p>
            </c:rich>
          </c:tx>
          <c:layout>
            <c:manualLayout>
              <c:xMode val="edge"/>
              <c:yMode val="edge"/>
              <c:x val="6.5703022339027653E-3"/>
              <c:y val="0.33130147060283044"/>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a:pPr>
            <a:endParaRPr lang="ru-RU"/>
          </a:p>
        </c:txPr>
        <c:crossAx val="132903424"/>
        <c:crosses val="autoZero"/>
        <c:crossBetween val="between"/>
        <c:majorUnit val="5"/>
      </c:valAx>
      <c:catAx>
        <c:axId val="132903936"/>
        <c:scaling>
          <c:orientation val="minMax"/>
        </c:scaling>
        <c:delete val="1"/>
        <c:axPos val="b"/>
        <c:numFmt formatCode="General" sourceLinked="1"/>
        <c:majorTickMark val="out"/>
        <c:minorTickMark val="none"/>
        <c:tickLblPos val="none"/>
        <c:crossAx val="132655936"/>
        <c:crosses val="autoZero"/>
        <c:auto val="1"/>
        <c:lblAlgn val="ctr"/>
        <c:lblOffset val="100"/>
        <c:noMultiLvlLbl val="0"/>
      </c:catAx>
      <c:valAx>
        <c:axId val="132655936"/>
        <c:scaling>
          <c:orientation val="minMax"/>
          <c:max val="99"/>
          <c:min val="40"/>
        </c:scaling>
        <c:delete val="0"/>
        <c:axPos val="r"/>
        <c:title>
          <c:tx>
            <c:rich>
              <a:bodyPr/>
              <a:lstStyle/>
              <a:p>
                <a:pPr>
                  <a:defRPr/>
                </a:pPr>
                <a:r>
                  <a:rPr lang="en-US" dirty="0" smtClean="0"/>
                  <a:t>Yield, wt. %</a:t>
                </a:r>
                <a:endParaRPr lang="ru-RU" dirty="0"/>
              </a:p>
            </c:rich>
          </c:tx>
          <c:layout>
            <c:manualLayout>
              <c:xMode val="edge"/>
              <c:yMode val="edge"/>
              <c:x val="0.9553219448094612"/>
              <c:y val="0.31504127572661778"/>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a:pPr>
            <a:endParaRPr lang="ru-RU"/>
          </a:p>
        </c:txPr>
        <c:crossAx val="132903936"/>
        <c:crosses val="max"/>
        <c:crossBetween val="between"/>
        <c:majorUnit val="10"/>
      </c:valAx>
      <c:spPr>
        <a:noFill/>
        <a:ln w="25400">
          <a:noFill/>
        </a:ln>
      </c:spPr>
    </c:plotArea>
    <c:legend>
      <c:legendPos val="r"/>
      <c:layout>
        <c:manualLayout>
          <c:xMode val="edge"/>
          <c:yMode val="edge"/>
          <c:x val="4.8620238095238112E-2"/>
          <c:y val="0.94992410338762712"/>
          <c:w val="0.89750328515111655"/>
          <c:h val="4.8780584628637588E-2"/>
        </c:manualLayout>
      </c:layout>
      <c:overlay val="0"/>
      <c:spPr>
        <a:noFill/>
        <a:ln w="25400">
          <a:noFill/>
        </a:ln>
      </c:spPr>
    </c:legend>
    <c:plotVisOnly val="1"/>
    <c:dispBlanksAs val="gap"/>
    <c:showDLblsOverMax val="0"/>
  </c:chart>
  <c:spPr>
    <a:noFill/>
    <a:ln w="9525">
      <a:noFill/>
    </a:ln>
  </c:spPr>
  <c:txPr>
    <a:bodyPr/>
    <a:lstStyle/>
    <a:p>
      <a:pPr>
        <a:defRPr sz="1200" b="0" i="0" u="none" strike="noStrike" baseline="0">
          <a:solidFill>
            <a:srgbClr val="000000"/>
          </a:solidFill>
          <a:latin typeface="Times New Roman" panose="02020603050405020304" pitchFamily="18" charset="0"/>
          <a:ea typeface="Arial Cyr"/>
          <a:cs typeface="Times New Roman" panose="02020603050405020304" pitchFamily="18" charset="0"/>
        </a:defRPr>
      </a:pPr>
      <a:endParaRPr lang="ru-RU"/>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v>С общее</c:v>
          </c:tx>
          <c:invertIfNegative val="0"/>
          <c:val>
            <c:numRef>
              <c:f>'СГА графики'!$B$133:$B$136</c:f>
              <c:numCache>
                <c:formatCode>0.00</c:formatCode>
                <c:ptCount val="4"/>
                <c:pt idx="0">
                  <c:v>129.44999999999999</c:v>
                </c:pt>
                <c:pt idx="1">
                  <c:v>39.4</c:v>
                </c:pt>
                <c:pt idx="2">
                  <c:v>35.89</c:v>
                </c:pt>
                <c:pt idx="3">
                  <c:v>24.48</c:v>
                </c:pt>
              </c:numCache>
            </c:numRef>
          </c:val>
          <c:extLst>
            <c:ext xmlns:c16="http://schemas.microsoft.com/office/drawing/2014/chart" uri="{C3380CC4-5D6E-409C-BE32-E72D297353CC}">
              <c16:uniqueId val="{00000000-B91E-474C-B279-EE7523C14656}"/>
            </c:ext>
          </c:extLst>
        </c:ser>
        <c:ser>
          <c:idx val="2"/>
          <c:order val="1"/>
          <c:tx>
            <c:v>С нафтеновые</c:v>
          </c:tx>
          <c:invertIfNegative val="0"/>
          <c:val>
            <c:numRef>
              <c:f>'СГА графики'!$G$133:$G$136</c:f>
              <c:numCache>
                <c:formatCode>0.00</c:formatCode>
                <c:ptCount val="4"/>
                <c:pt idx="0">
                  <c:v>26.7</c:v>
                </c:pt>
                <c:pt idx="1">
                  <c:v>25.7</c:v>
                </c:pt>
                <c:pt idx="2">
                  <c:v>17.399999999999999</c:v>
                </c:pt>
                <c:pt idx="3">
                  <c:v>14.2</c:v>
                </c:pt>
              </c:numCache>
            </c:numRef>
          </c:val>
          <c:extLst>
            <c:ext xmlns:c16="http://schemas.microsoft.com/office/drawing/2014/chart" uri="{C3380CC4-5D6E-409C-BE32-E72D297353CC}">
              <c16:uniqueId val="{00000001-B91E-474C-B279-EE7523C14656}"/>
            </c:ext>
          </c:extLst>
        </c:ser>
        <c:ser>
          <c:idx val="0"/>
          <c:order val="2"/>
          <c:tx>
            <c:v>С парафиновые</c:v>
          </c:tx>
          <c:spPr>
            <a:solidFill>
              <a:srgbClr val="4F81BD"/>
            </a:solidFill>
            <a:ln w="25400">
              <a:noFill/>
            </a:ln>
          </c:spPr>
          <c:invertIfNegative val="0"/>
          <c:cat>
            <c:strRef>
              <c:f>'СГА графики'!$A$133:$A$136</c:f>
              <c:strCache>
                <c:ptCount val="4"/>
                <c:pt idx="0">
                  <c:v>Исходный мазут</c:v>
                </c:pt>
                <c:pt idx="1">
                  <c:v>М</c:v>
                </c:pt>
                <c:pt idx="2">
                  <c:v>М/НПМ</c:v>
                </c:pt>
                <c:pt idx="3">
                  <c:v>М/НПМ/МС</c:v>
                </c:pt>
              </c:strCache>
            </c:strRef>
          </c:cat>
          <c:val>
            <c:numRef>
              <c:f>'СГА графики'!$F$133:$F$136</c:f>
              <c:numCache>
                <c:formatCode>0.00</c:formatCode>
                <c:ptCount val="4"/>
                <c:pt idx="0">
                  <c:v>55.9</c:v>
                </c:pt>
                <c:pt idx="1">
                  <c:v>2.2000000000000002</c:v>
                </c:pt>
                <c:pt idx="2">
                  <c:v>0.9</c:v>
                </c:pt>
                <c:pt idx="3">
                  <c:v>1.2</c:v>
                </c:pt>
              </c:numCache>
            </c:numRef>
          </c:val>
          <c:extLst>
            <c:ext xmlns:c16="http://schemas.microsoft.com/office/drawing/2014/chart" uri="{C3380CC4-5D6E-409C-BE32-E72D297353CC}">
              <c16:uniqueId val="{00000002-B91E-474C-B279-EE7523C14656}"/>
            </c:ext>
          </c:extLst>
        </c:ser>
        <c:ser>
          <c:idx val="3"/>
          <c:order val="3"/>
          <c:tx>
            <c:v>С ароматические</c:v>
          </c:tx>
          <c:invertIfNegative val="0"/>
          <c:val>
            <c:numRef>
              <c:f>'СГА графики'!$H$133:$H$136</c:f>
              <c:numCache>
                <c:formatCode>0.00</c:formatCode>
                <c:ptCount val="4"/>
                <c:pt idx="0">
                  <c:v>46.8</c:v>
                </c:pt>
                <c:pt idx="1">
                  <c:v>11.5</c:v>
                </c:pt>
                <c:pt idx="2">
                  <c:v>17.5</c:v>
                </c:pt>
                <c:pt idx="3">
                  <c:v>9</c:v>
                </c:pt>
              </c:numCache>
            </c:numRef>
          </c:val>
          <c:extLst>
            <c:ext xmlns:c16="http://schemas.microsoft.com/office/drawing/2014/chart" uri="{C3380CC4-5D6E-409C-BE32-E72D297353CC}">
              <c16:uniqueId val="{00000003-B91E-474C-B279-EE7523C14656}"/>
            </c:ext>
          </c:extLst>
        </c:ser>
        <c:dLbls>
          <c:showLegendKey val="0"/>
          <c:showVal val="0"/>
          <c:showCatName val="0"/>
          <c:showSerName val="0"/>
          <c:showPercent val="0"/>
          <c:showBubbleSize val="0"/>
        </c:dLbls>
        <c:gapWidth val="219"/>
        <c:overlap val="-25"/>
        <c:axId val="160636928"/>
        <c:axId val="132660544"/>
      </c:barChart>
      <c:catAx>
        <c:axId val="160636928"/>
        <c:scaling>
          <c:orientation val="minMax"/>
        </c:scaling>
        <c:delete val="0"/>
        <c:axPos val="b"/>
        <c:numFmt formatCode="General" sourceLinked="1"/>
        <c:majorTickMark val="in"/>
        <c:minorTickMark val="none"/>
        <c:tickLblPos val="nextTo"/>
        <c:spPr>
          <a:ln>
            <a:solidFill>
              <a:schemeClr val="tx1"/>
            </a:solidFill>
          </a:ln>
        </c:spPr>
        <c:crossAx val="132660544"/>
        <c:crosses val="autoZero"/>
        <c:auto val="1"/>
        <c:lblAlgn val="ctr"/>
        <c:lblOffset val="100"/>
        <c:noMultiLvlLbl val="0"/>
      </c:catAx>
      <c:valAx>
        <c:axId val="132660544"/>
        <c:scaling>
          <c:orientation val="minMax"/>
        </c:scaling>
        <c:delete val="1"/>
        <c:axPos val="l"/>
        <c:numFmt formatCode="0.00" sourceLinked="1"/>
        <c:majorTickMark val="out"/>
        <c:minorTickMark val="none"/>
        <c:tickLblPos val="nextTo"/>
        <c:crossAx val="160636928"/>
        <c:crosses val="autoZero"/>
        <c:crossBetween val="between"/>
      </c:valAx>
      <c:spPr>
        <a:noFill/>
        <a:ln w="25400">
          <a:noFill/>
        </a:ln>
      </c:spPr>
    </c:plotArea>
    <c:legend>
      <c:legendPos val="b"/>
      <c:layout/>
      <c:overlay val="0"/>
    </c:legend>
    <c:plotVisOnly val="1"/>
    <c:dispBlanksAs val="gap"/>
    <c:showDLblsOverMax val="0"/>
  </c:chart>
  <c:spPr>
    <a:solidFill>
      <a:schemeClr val="bg1"/>
    </a:solidFill>
    <a:ln w="9525" cap="flat" cmpd="sng" algn="ctr">
      <a:noFill/>
      <a:round/>
    </a:ln>
    <a:effectLst/>
  </c:spPr>
  <c:txPr>
    <a:bodyPr/>
    <a:lstStyle/>
    <a:p>
      <a:pPr>
        <a:defRPr sz="2000" b="0">
          <a:solidFill>
            <a:schemeClr val="tx1"/>
          </a:solidFill>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
          <c:w val="1"/>
          <c:h val="0.88649262202043133"/>
        </c:manualLayout>
      </c:layout>
      <c:lineChart>
        <c:grouping val="standard"/>
        <c:varyColors val="0"/>
        <c:ser>
          <c:idx val="0"/>
          <c:order val="0"/>
          <c:tx>
            <c:v>Молекулярная масса</c:v>
          </c:tx>
          <c:spPr>
            <a:ln w="28575" cap="rnd">
              <a:solidFill>
                <a:schemeClr val="accent6">
                  <a:lumMod val="75000"/>
                </a:schemeClr>
              </a:solidFill>
              <a:round/>
            </a:ln>
            <a:effectLst/>
          </c:spPr>
          <c:marker>
            <c:symbol val="circle"/>
            <c:size val="5"/>
            <c:spPr>
              <a:solidFill>
                <a:schemeClr val="accent6">
                  <a:lumMod val="75000"/>
                </a:schemeClr>
              </a:solidFill>
              <a:ln w="9525">
                <a:solidFill>
                  <a:schemeClr val="accent6">
                    <a:lumMod val="75000"/>
                  </a:schemeClr>
                </a:solidFill>
              </a:ln>
              <a:effectLst/>
            </c:spPr>
          </c:marker>
          <c:cat>
            <c:strRef>
              <c:f>'СГА графики'!$A$133:$A$136</c:f>
              <c:strCache>
                <c:ptCount val="4"/>
                <c:pt idx="0">
                  <c:v>Исходный мазут</c:v>
                </c:pt>
                <c:pt idx="1">
                  <c:v>М</c:v>
                </c:pt>
                <c:pt idx="2">
                  <c:v>М/НПМ</c:v>
                </c:pt>
                <c:pt idx="3">
                  <c:v>М/НПМ/МС</c:v>
                </c:pt>
              </c:strCache>
            </c:strRef>
          </c:cat>
          <c:val>
            <c:numRef>
              <c:f>'СГА графики'!$I$133:$I$136</c:f>
              <c:numCache>
                <c:formatCode>General</c:formatCode>
                <c:ptCount val="4"/>
                <c:pt idx="0">
                  <c:v>1800</c:v>
                </c:pt>
                <c:pt idx="1">
                  <c:v>545</c:v>
                </c:pt>
                <c:pt idx="2">
                  <c:v>502</c:v>
                </c:pt>
                <c:pt idx="3">
                  <c:v>339</c:v>
                </c:pt>
              </c:numCache>
            </c:numRef>
          </c:val>
          <c:smooth val="0"/>
          <c:extLst>
            <c:ext xmlns:c16="http://schemas.microsoft.com/office/drawing/2014/chart" uri="{C3380CC4-5D6E-409C-BE32-E72D297353CC}">
              <c16:uniqueId val="{00000000-CB88-4DC8-A5DF-1A5C77FE0BA5}"/>
            </c:ext>
          </c:extLst>
        </c:ser>
        <c:dLbls>
          <c:showLegendKey val="0"/>
          <c:showVal val="0"/>
          <c:showCatName val="0"/>
          <c:showSerName val="0"/>
          <c:showPercent val="0"/>
          <c:showBubbleSize val="0"/>
        </c:dLbls>
        <c:marker val="1"/>
        <c:smooth val="0"/>
        <c:axId val="160638464"/>
        <c:axId val="146286272"/>
      </c:lineChart>
      <c:catAx>
        <c:axId val="160638464"/>
        <c:scaling>
          <c:orientation val="minMax"/>
        </c:scaling>
        <c:delete val="1"/>
        <c:axPos val="b"/>
        <c:numFmt formatCode="General" sourceLinked="1"/>
        <c:majorTickMark val="none"/>
        <c:minorTickMark val="none"/>
        <c:tickLblPos val="nextTo"/>
        <c:crossAx val="146286272"/>
        <c:crosses val="autoZero"/>
        <c:auto val="1"/>
        <c:lblAlgn val="ctr"/>
        <c:lblOffset val="100"/>
        <c:noMultiLvlLbl val="0"/>
      </c:catAx>
      <c:valAx>
        <c:axId val="146286272"/>
        <c:scaling>
          <c:orientation val="minMax"/>
        </c:scaling>
        <c:delete val="1"/>
        <c:axPos val="l"/>
        <c:numFmt formatCode="General" sourceLinked="1"/>
        <c:majorTickMark val="none"/>
        <c:minorTickMark val="none"/>
        <c:tickLblPos val="nextTo"/>
        <c:crossAx val="160638464"/>
        <c:crosses val="autoZero"/>
        <c:crossBetween val="between"/>
      </c:valAx>
      <c:spPr>
        <a:noFill/>
        <a:ln>
          <a:noFill/>
        </a:ln>
        <a:effectLst/>
      </c:spPr>
    </c:plotArea>
    <c:legend>
      <c:legendPos val="b"/>
      <c:layout>
        <c:manualLayout>
          <c:xMode val="edge"/>
          <c:yMode val="edge"/>
          <c:x val="0.3867413190994507"/>
          <c:y val="0.77359657511596525"/>
          <c:w val="0.41871941116786004"/>
          <c:h val="0.12197663714283161"/>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chart>
  <c:spPr>
    <a:noFill/>
    <a:ln w="9525" cap="flat" cmpd="sng" algn="ctr">
      <a:noFill/>
      <a:round/>
    </a:ln>
    <a:effectLst/>
  </c:spPr>
  <c:txPr>
    <a:bodyPr/>
    <a:lstStyle/>
    <a:p>
      <a:pPr>
        <a:defRPr sz="2000">
          <a:latin typeface="Times New Roman" panose="02020603050405020304" pitchFamily="18" charset="0"/>
          <a:cs typeface="Times New Roman" panose="02020603050405020304" pitchFamily="18" charset="0"/>
        </a:defRPr>
      </a:pPr>
      <a:endParaRPr lang="ru-RU"/>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v>С общее</c:v>
          </c:tx>
          <c:invertIfNegative val="0"/>
          <c:val>
            <c:numRef>
              <c:f>'СГА графики'!$B$153:$B$156</c:f>
              <c:numCache>
                <c:formatCode>0.00</c:formatCode>
                <c:ptCount val="4"/>
                <c:pt idx="0">
                  <c:v>55.67</c:v>
                </c:pt>
                <c:pt idx="1">
                  <c:v>55.24</c:v>
                </c:pt>
                <c:pt idx="2">
                  <c:v>46.68</c:v>
                </c:pt>
                <c:pt idx="3">
                  <c:v>28.06</c:v>
                </c:pt>
              </c:numCache>
            </c:numRef>
          </c:val>
          <c:extLst>
            <c:ext xmlns:c16="http://schemas.microsoft.com/office/drawing/2014/chart" uri="{C3380CC4-5D6E-409C-BE32-E72D297353CC}">
              <c16:uniqueId val="{00000000-6F18-4247-8214-BEDCDF11796B}"/>
            </c:ext>
          </c:extLst>
        </c:ser>
        <c:ser>
          <c:idx val="2"/>
          <c:order val="1"/>
          <c:tx>
            <c:v>С нафтеновые</c:v>
          </c:tx>
          <c:invertIfNegative val="0"/>
          <c:val>
            <c:numRef>
              <c:f>'СГА графики'!$G$153:$G$156</c:f>
              <c:numCache>
                <c:formatCode>0.00</c:formatCode>
                <c:ptCount val="4"/>
                <c:pt idx="0">
                  <c:v>16.2</c:v>
                </c:pt>
                <c:pt idx="1">
                  <c:v>40.1</c:v>
                </c:pt>
                <c:pt idx="2">
                  <c:v>20.100000000000001</c:v>
                </c:pt>
                <c:pt idx="3">
                  <c:v>14.8</c:v>
                </c:pt>
              </c:numCache>
            </c:numRef>
          </c:val>
          <c:extLst>
            <c:ext xmlns:c16="http://schemas.microsoft.com/office/drawing/2014/chart" uri="{C3380CC4-5D6E-409C-BE32-E72D297353CC}">
              <c16:uniqueId val="{00000001-6F18-4247-8214-BEDCDF11796B}"/>
            </c:ext>
          </c:extLst>
        </c:ser>
        <c:ser>
          <c:idx val="0"/>
          <c:order val="2"/>
          <c:tx>
            <c:v>С парафиновые</c:v>
          </c:tx>
          <c:spPr>
            <a:solidFill>
              <a:srgbClr val="4F81BD"/>
            </a:solidFill>
            <a:ln w="25400">
              <a:noFill/>
            </a:ln>
          </c:spPr>
          <c:invertIfNegative val="0"/>
          <c:cat>
            <c:strRef>
              <c:f>'СГА графики'!$A$153:$A$156</c:f>
              <c:strCache>
                <c:ptCount val="4"/>
                <c:pt idx="0">
                  <c:v>Исходный мазут</c:v>
                </c:pt>
                <c:pt idx="1">
                  <c:v>М</c:v>
                </c:pt>
                <c:pt idx="2">
                  <c:v>М/НПМ</c:v>
                </c:pt>
                <c:pt idx="3">
                  <c:v>М/НПМ/МС</c:v>
                </c:pt>
              </c:strCache>
            </c:strRef>
          </c:cat>
          <c:val>
            <c:numRef>
              <c:f>'СГА графики'!$F$153:$F$156</c:f>
              <c:numCache>
                <c:formatCode>0.00</c:formatCode>
                <c:ptCount val="4"/>
                <c:pt idx="0">
                  <c:v>25.2</c:v>
                </c:pt>
                <c:pt idx="1">
                  <c:v>3.3</c:v>
                </c:pt>
                <c:pt idx="2">
                  <c:v>2.5</c:v>
                </c:pt>
                <c:pt idx="3">
                  <c:v>1.1000000000000001</c:v>
                </c:pt>
              </c:numCache>
            </c:numRef>
          </c:val>
          <c:extLst>
            <c:ext xmlns:c16="http://schemas.microsoft.com/office/drawing/2014/chart" uri="{C3380CC4-5D6E-409C-BE32-E72D297353CC}">
              <c16:uniqueId val="{00000002-6F18-4247-8214-BEDCDF11796B}"/>
            </c:ext>
          </c:extLst>
        </c:ser>
        <c:ser>
          <c:idx val="3"/>
          <c:order val="3"/>
          <c:tx>
            <c:v>С ароматические</c:v>
          </c:tx>
          <c:invertIfNegative val="0"/>
          <c:val>
            <c:numRef>
              <c:f>'СГА графики'!$H$153:$H$156</c:f>
              <c:numCache>
                <c:formatCode>0.00</c:formatCode>
                <c:ptCount val="4"/>
                <c:pt idx="0">
                  <c:v>14.2</c:v>
                </c:pt>
                <c:pt idx="1">
                  <c:v>11.8</c:v>
                </c:pt>
                <c:pt idx="2">
                  <c:v>24.1</c:v>
                </c:pt>
                <c:pt idx="3">
                  <c:v>12.2</c:v>
                </c:pt>
              </c:numCache>
            </c:numRef>
          </c:val>
          <c:extLst>
            <c:ext xmlns:c16="http://schemas.microsoft.com/office/drawing/2014/chart" uri="{C3380CC4-5D6E-409C-BE32-E72D297353CC}">
              <c16:uniqueId val="{00000003-6F18-4247-8214-BEDCDF11796B}"/>
            </c:ext>
          </c:extLst>
        </c:ser>
        <c:dLbls>
          <c:showLegendKey val="0"/>
          <c:showVal val="0"/>
          <c:showCatName val="0"/>
          <c:showSerName val="0"/>
          <c:showPercent val="0"/>
          <c:showBubbleSize val="0"/>
        </c:dLbls>
        <c:gapWidth val="219"/>
        <c:overlap val="-25"/>
        <c:axId val="154609152"/>
        <c:axId val="146288000"/>
      </c:barChart>
      <c:catAx>
        <c:axId val="154609152"/>
        <c:scaling>
          <c:orientation val="minMax"/>
        </c:scaling>
        <c:delete val="0"/>
        <c:axPos val="b"/>
        <c:numFmt formatCode="General" sourceLinked="1"/>
        <c:majorTickMark val="in"/>
        <c:minorTickMark val="none"/>
        <c:tickLblPos val="nextTo"/>
        <c:spPr>
          <a:ln>
            <a:solidFill>
              <a:schemeClr val="tx1"/>
            </a:solidFill>
          </a:ln>
        </c:spPr>
        <c:crossAx val="146288000"/>
        <c:crosses val="autoZero"/>
        <c:auto val="1"/>
        <c:lblAlgn val="ctr"/>
        <c:lblOffset val="100"/>
        <c:noMultiLvlLbl val="0"/>
      </c:catAx>
      <c:valAx>
        <c:axId val="146288000"/>
        <c:scaling>
          <c:orientation val="minMax"/>
        </c:scaling>
        <c:delete val="1"/>
        <c:axPos val="l"/>
        <c:numFmt formatCode="0.00" sourceLinked="1"/>
        <c:majorTickMark val="out"/>
        <c:minorTickMark val="none"/>
        <c:tickLblPos val="nextTo"/>
        <c:crossAx val="154609152"/>
        <c:crosses val="autoZero"/>
        <c:crossBetween val="between"/>
      </c:valAx>
      <c:spPr>
        <a:noFill/>
        <a:ln w="25400">
          <a:noFill/>
        </a:ln>
      </c:spPr>
    </c:plotArea>
    <c:legend>
      <c:legendPos val="b"/>
      <c:layout/>
      <c:overlay val="0"/>
    </c:legend>
    <c:plotVisOnly val="1"/>
    <c:dispBlanksAs val="gap"/>
    <c:showDLblsOverMax val="0"/>
  </c:chart>
  <c:spPr>
    <a:solidFill>
      <a:schemeClr val="bg1"/>
    </a:solidFill>
    <a:ln w="9525" cap="flat" cmpd="sng" algn="ctr">
      <a:noFill/>
      <a:round/>
    </a:ln>
    <a:effectLst/>
  </c:spPr>
  <c:txPr>
    <a:bodyPr/>
    <a:lstStyle/>
    <a:p>
      <a:pPr>
        <a:defRPr sz="2000" b="0">
          <a:solidFill>
            <a:schemeClr val="tx1"/>
          </a:solidFill>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0.83612</cdr:x>
      <cdr:y>0.36439</cdr:y>
    </cdr:from>
    <cdr:to>
      <cdr:x>0.89238</cdr:x>
      <cdr:y>0.79893</cdr:y>
    </cdr:to>
    <cdr:sp macro="" textlink="">
      <cdr:nvSpPr>
        <cdr:cNvPr id="951298" name="Text Box 5122"/>
        <cdr:cNvSpPr txBox="1">
          <a:spLocks xmlns:a="http://schemas.openxmlformats.org/drawingml/2006/main" noChangeArrowheads="1"/>
        </cdr:cNvSpPr>
      </cdr:nvSpPr>
      <cdr:spPr bwMode="auto">
        <a:xfrm xmlns:a="http://schemas.openxmlformats.org/drawingml/2006/main">
          <a:off x="6191220" y="1821874"/>
          <a:ext cx="416423" cy="216886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cdr:spPr>
      <cdr:txBody>
        <a:bodyPr xmlns:a="http://schemas.openxmlformats.org/drawingml/2006/main" vertOverflow="clip" vert="vert270" wrap="square" lIns="36576" tIns="27432" rIns="36576" bIns="27432" anchor="ctr" upright="1"/>
        <a:lstStyle xmlns:a="http://schemas.openxmlformats.org/drawingml/2006/main"/>
        <a:p xmlns:a="http://schemas.openxmlformats.org/drawingml/2006/main">
          <a:pPr algn="ctr" rtl="0">
            <a:defRPr sz="1000"/>
          </a:pPr>
          <a:r>
            <a:rPr lang="ru-RU" sz="1400" b="0" i="0" u="none" strike="noStrike" baseline="0">
              <a:solidFill>
                <a:srgbClr val="000000"/>
              </a:solidFill>
              <a:latin typeface="Times New Roman" panose="02020603050405020304" pitchFamily="18" charset="0"/>
              <a:cs typeface="Times New Roman" panose="02020603050405020304" pitchFamily="18" charset="0"/>
            </a:rPr>
            <a:t>Не определялся</a:t>
          </a:r>
        </a:p>
      </cdr:txBody>
    </cdr:sp>
  </cdr:relSizeAnchor>
</c:userShapes>
</file>

<file path=ppt/drawings/drawing2.xml><?xml version="1.0" encoding="utf-8"?>
<c:userShapes xmlns:c="http://schemas.openxmlformats.org/drawingml/2006/chart">
  <cdr:relSizeAnchor xmlns:cdr="http://schemas.openxmlformats.org/drawingml/2006/chartDrawing">
    <cdr:from>
      <cdr:x>0.25921</cdr:x>
      <cdr:y>0.85381</cdr:y>
    </cdr:from>
    <cdr:to>
      <cdr:x>0.34519</cdr:x>
      <cdr:y>0.94621</cdr:y>
    </cdr:to>
    <cdr:sp macro="" textlink="">
      <cdr:nvSpPr>
        <cdr:cNvPr id="2" name="TextBox 4"/>
        <cdr:cNvSpPr txBox="1"/>
      </cdr:nvSpPr>
      <cdr:spPr>
        <a:xfrm xmlns:a="http://schemas.openxmlformats.org/drawingml/2006/main">
          <a:off x="1817440" y="2559724"/>
          <a:ext cx="602865" cy="2769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1200" dirty="0" smtClean="0">
              <a:latin typeface="Times New Roman" panose="02020603050405020304" pitchFamily="18" charset="0"/>
              <a:cs typeface="Times New Roman" panose="02020603050405020304" pitchFamily="18" charset="0"/>
            </a:rPr>
            <a:t>F / M</a:t>
          </a:r>
          <a:endParaRPr lang="ru-RU" sz="1200" dirty="0">
            <a:latin typeface="Times New Roman" panose="02020603050405020304" pitchFamily="18" charset="0"/>
            <a:cs typeface="Times New Roman" panose="02020603050405020304"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0.70527</cdr:x>
      <cdr:y>0.38072</cdr:y>
    </cdr:from>
    <cdr:to>
      <cdr:x>0.76202</cdr:x>
      <cdr:y>0.79636</cdr:y>
    </cdr:to>
    <cdr:sp macro="" textlink="">
      <cdr:nvSpPr>
        <cdr:cNvPr id="989185" name="Text Box 1"/>
        <cdr:cNvSpPr txBox="1">
          <a:spLocks xmlns:a="http://schemas.openxmlformats.org/drawingml/2006/main" noChangeArrowheads="1"/>
        </cdr:cNvSpPr>
      </cdr:nvSpPr>
      <cdr:spPr bwMode="auto">
        <a:xfrm xmlns:a="http://schemas.openxmlformats.org/drawingml/2006/main">
          <a:off x="5122062" y="1790967"/>
          <a:ext cx="411861" cy="195179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cdr:spPr>
      <cdr:txBody>
        <a:bodyPr xmlns:a="http://schemas.openxmlformats.org/drawingml/2006/main" vertOverflow="clip" vert="vert270" wrap="square" lIns="36576" tIns="27432" rIns="36576" bIns="27432" anchor="ctr" upright="1"/>
        <a:lstStyle xmlns:a="http://schemas.openxmlformats.org/drawingml/2006/main"/>
        <a:p xmlns:a="http://schemas.openxmlformats.org/drawingml/2006/main">
          <a:pPr algn="ctr" rtl="0">
            <a:defRPr sz="1000"/>
          </a:pPr>
          <a:r>
            <a:rPr lang="en-US" sz="1400" b="0" i="0" u="none" strike="noStrike" baseline="0" dirty="0" smtClean="0">
              <a:solidFill>
                <a:srgbClr val="000000"/>
              </a:solidFill>
              <a:latin typeface="Times New Roman" panose="02020603050405020304" pitchFamily="18" charset="0"/>
              <a:cs typeface="Times New Roman" panose="02020603050405020304" pitchFamily="18" charset="0"/>
            </a:rPr>
            <a:t>Not defined</a:t>
          </a:r>
          <a:endParaRPr lang="ru-RU" sz="1400" b="0" i="0" u="none" strike="noStrike" baseline="0" dirty="0">
            <a:solidFill>
              <a:srgbClr val="000000"/>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0.84294</cdr:x>
      <cdr:y>0.38072</cdr:y>
    </cdr:from>
    <cdr:to>
      <cdr:x>0.89944</cdr:x>
      <cdr:y>0.7971</cdr:y>
    </cdr:to>
    <cdr:sp macro="" textlink="">
      <cdr:nvSpPr>
        <cdr:cNvPr id="989186" name="Text Box 2"/>
        <cdr:cNvSpPr txBox="1">
          <a:spLocks xmlns:a="http://schemas.openxmlformats.org/drawingml/2006/main" noChangeArrowheads="1"/>
        </cdr:cNvSpPr>
      </cdr:nvSpPr>
      <cdr:spPr bwMode="auto">
        <a:xfrm xmlns:a="http://schemas.openxmlformats.org/drawingml/2006/main">
          <a:off x="6121273" y="1790967"/>
          <a:ext cx="410070" cy="195524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cdr:spPr>
      <cdr:txBody>
        <a:bodyPr xmlns:a="http://schemas.openxmlformats.org/drawingml/2006/main" vertOverflow="clip" vert="vert270" wrap="square" lIns="36576" tIns="27432" rIns="36576" bIns="27432" anchor="ctr" upright="1"/>
        <a:lstStyle xmlns:a="http://schemas.openxmlformats.org/drawingml/2006/main"/>
        <a:p xmlns:a="http://schemas.openxmlformats.org/drawingml/2006/main">
          <a:pPr algn="ctr" rtl="0">
            <a:defRPr sz="1000"/>
          </a:pPr>
          <a:r>
            <a:rPr lang="en-US" sz="1400" b="0" i="0" u="none" strike="noStrike" baseline="0" dirty="0" smtClean="0">
              <a:solidFill>
                <a:srgbClr val="000000"/>
              </a:solidFill>
              <a:latin typeface="Times New Roman" panose="02020603050405020304" pitchFamily="18" charset="0"/>
              <a:cs typeface="Times New Roman" panose="02020603050405020304" pitchFamily="18" charset="0"/>
            </a:rPr>
            <a:t>Not defined</a:t>
          </a:r>
          <a:endParaRPr lang="ru-RU" sz="1400" b="0" i="0" u="none" strike="noStrike" baseline="0" dirty="0">
            <a:solidFill>
              <a:srgbClr val="000000"/>
            </a:solidFill>
            <a:latin typeface="Times New Roman" panose="02020603050405020304" pitchFamily="18" charset="0"/>
            <a:cs typeface="Times New Roman" panose="02020603050405020304"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5391309-86D3-4C98-94DA-5927437D042C}" type="datetimeFigureOut">
              <a:rPr lang="ru-RU"/>
              <a:pPr>
                <a:defRPr/>
              </a:pPr>
              <a:t>17.05.2020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8BD2D8C-E850-49C7-8EB7-BD594C9C1822}" type="slidenum">
              <a:rPr lang="ru-RU"/>
              <a:pPr>
                <a:defRPr/>
              </a:pPr>
              <a:t>‹#›</a:t>
            </a:fld>
            <a:endParaRPr lang="ru-RU"/>
          </a:p>
        </p:txBody>
      </p:sp>
    </p:spTree>
    <p:extLst>
      <p:ext uri="{BB962C8B-B14F-4D97-AF65-F5344CB8AC3E}">
        <p14:creationId xmlns:p14="http://schemas.microsoft.com/office/powerpoint/2010/main" val="27446853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раз слайда 1"/>
          <p:cNvSpPr>
            <a:spLocks noGrp="1" noRot="1" noChangeAspect="1"/>
          </p:cNvSpPr>
          <p:nvPr>
            <p:ph type="sldImg"/>
          </p:nvPr>
        </p:nvSpPr>
        <p:spPr bwMode="auto">
          <a:noFill/>
          <a:ln>
            <a:solidFill>
              <a:srgbClr val="000000"/>
            </a:solidFill>
            <a:miter lim="800000"/>
            <a:headEnd/>
            <a:tailEnd/>
          </a:ln>
        </p:spPr>
      </p:sp>
      <p:sp>
        <p:nvSpPr>
          <p:cNvPr id="16386"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kern="1200" dirty="0" smtClean="0">
                <a:solidFill>
                  <a:schemeClr val="tx1"/>
                </a:solidFill>
                <a:effectLst/>
                <a:latin typeface="+mn-lt"/>
                <a:ea typeface="+mn-ea"/>
                <a:cs typeface="+mn-cs"/>
              </a:rPr>
              <a:t>Hello everyone. I want to show you the work that I have been doing recently. </a:t>
            </a:r>
            <a:endParaRPr lang="ru-RU" dirty="0" smtClean="0"/>
          </a:p>
        </p:txBody>
      </p:sp>
      <p:sp>
        <p:nvSpPr>
          <p:cNvPr id="1638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0856229-B80A-4F73-B1EC-4CD527EC7879}" type="slidenum">
              <a:rPr lang="ru-RU" smtClean="0"/>
              <a:pPr/>
              <a:t>1</a:t>
            </a:fld>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kern="1200" dirty="0" smtClean="0">
                <a:solidFill>
                  <a:schemeClr val="tx1"/>
                </a:solidFill>
                <a:effectLst/>
                <a:latin typeface="+mn-lt"/>
                <a:ea typeface="+mn-ea"/>
                <a:cs typeface="+mn-cs"/>
              </a:rPr>
              <a:t>In liquid phase during thermal cracking coke can form. It is formed due to decomposition of arenas or results from the secondary reactions of deep decomposition of alkanes, cycloalkanes and alkenes following the scheme:</a:t>
            </a:r>
            <a:endParaRPr lang="ru-R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Hydrocarbons → Resins →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 → Solid products (Cokes)</a:t>
            </a:r>
            <a:endParaRPr lang="ru-R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coking process in undesirable.</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10</a:t>
            </a:fld>
            <a:endParaRPr lang="ru-RU"/>
          </a:p>
        </p:txBody>
      </p:sp>
    </p:spTree>
    <p:extLst>
      <p:ext uri="{BB962C8B-B14F-4D97-AF65-F5344CB8AC3E}">
        <p14:creationId xmlns:p14="http://schemas.microsoft.com/office/powerpoint/2010/main" val="29527358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kern="1200" dirty="0" err="1" smtClean="0">
                <a:solidFill>
                  <a:schemeClr val="tx1"/>
                </a:solidFill>
                <a:effectLst/>
                <a:latin typeface="+mn-lt"/>
                <a:ea typeface="+mn-ea"/>
                <a:cs typeface="+mn-cs"/>
              </a:rPr>
              <a:t>Thermolysis</a:t>
            </a:r>
            <a:r>
              <a:rPr lang="en-US" sz="1200" kern="1200" dirty="0" smtClean="0">
                <a:solidFill>
                  <a:schemeClr val="tx1"/>
                </a:solidFill>
                <a:effectLst/>
                <a:latin typeface="+mn-lt"/>
                <a:ea typeface="+mn-ea"/>
                <a:cs typeface="+mn-cs"/>
              </a:rPr>
              <a:t> was carried out in a reactor placed inside a pipe furnace. </a:t>
            </a:r>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11</a:t>
            </a:fld>
            <a:endParaRPr lang="ru-RU"/>
          </a:p>
        </p:txBody>
      </p:sp>
    </p:spTree>
    <p:extLst>
      <p:ext uri="{BB962C8B-B14F-4D97-AF65-F5344CB8AC3E}">
        <p14:creationId xmlns:p14="http://schemas.microsoft.com/office/powerpoint/2010/main" val="2701768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oil content in the mixture varied from 0 to 10%. </a:t>
            </a:r>
            <a:r>
              <a:rPr lang="en-US" sz="1200" kern="1200" dirty="0" err="1" smtClean="0">
                <a:solidFill>
                  <a:schemeClr val="tx1"/>
                </a:solidFill>
                <a:effectLst/>
                <a:latin typeface="+mn-lt"/>
                <a:ea typeface="+mn-ea"/>
                <a:cs typeface="+mn-cs"/>
              </a:rPr>
              <a:t>Thermolysis</a:t>
            </a:r>
            <a:r>
              <a:rPr lang="en-US" sz="1200" kern="1200" dirty="0" smtClean="0">
                <a:solidFill>
                  <a:schemeClr val="tx1"/>
                </a:solidFill>
                <a:effectLst/>
                <a:latin typeface="+mn-lt"/>
                <a:ea typeface="+mn-ea"/>
                <a:cs typeface="+mn-cs"/>
              </a:rPr>
              <a:t> was carried out without the addition of oil as well and with a mixture of oil, fuel oil, and microspheres.</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12</a:t>
            </a:fld>
            <a:endParaRPr lang="ru-RU"/>
          </a:p>
        </p:txBody>
      </p:sp>
    </p:spTree>
    <p:extLst>
      <p:ext uri="{BB962C8B-B14F-4D97-AF65-F5344CB8AC3E}">
        <p14:creationId xmlns:p14="http://schemas.microsoft.com/office/powerpoint/2010/main" val="2077772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kern="1200" dirty="0" smtClean="0">
                <a:solidFill>
                  <a:schemeClr val="tx1"/>
                </a:solidFill>
                <a:effectLst/>
                <a:latin typeface="+mn-lt"/>
                <a:ea typeface="+mn-ea"/>
                <a:cs typeface="+mn-cs"/>
              </a:rPr>
              <a:t>The Products were separated into gas, liquid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 resins and oils) and solid phase by the following scheme. </a:t>
            </a:r>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13</a:t>
            </a:fld>
            <a:endParaRPr lang="ru-RU"/>
          </a:p>
        </p:txBody>
      </p:sp>
    </p:spTree>
    <p:extLst>
      <p:ext uri="{BB962C8B-B14F-4D97-AF65-F5344CB8AC3E}">
        <p14:creationId xmlns:p14="http://schemas.microsoft.com/office/powerpoint/2010/main" val="4157847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kern="1200" dirty="0" smtClean="0">
                <a:solidFill>
                  <a:schemeClr val="tx1"/>
                </a:solidFill>
                <a:effectLst/>
                <a:latin typeface="+mn-lt"/>
                <a:ea typeface="+mn-ea"/>
                <a:cs typeface="+mn-cs"/>
              </a:rPr>
              <a:t>Max output fraction of b.p.-360°</a:t>
            </a:r>
            <a:r>
              <a:rPr lang="ru-RU" sz="1200" kern="1200" dirty="0"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(three hundred sixty degrees boiling point) is achieved with 8% oil content. </a:t>
            </a:r>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14</a:t>
            </a:fld>
            <a:endParaRPr lang="ru-RU"/>
          </a:p>
        </p:txBody>
      </p:sp>
    </p:spTree>
    <p:extLst>
      <p:ext uri="{BB962C8B-B14F-4D97-AF65-F5344CB8AC3E}">
        <p14:creationId xmlns:p14="http://schemas.microsoft.com/office/powerpoint/2010/main" val="3406820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Addition of oil results in decrease in output cokes,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 and resins with increase in gas.</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15</a:t>
            </a:fld>
            <a:endParaRPr lang="ru-RU"/>
          </a:p>
        </p:txBody>
      </p:sp>
    </p:spTree>
    <p:extLst>
      <p:ext uri="{BB962C8B-B14F-4D97-AF65-F5344CB8AC3E}">
        <p14:creationId xmlns:p14="http://schemas.microsoft.com/office/powerpoint/2010/main" val="684885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kern="1200" dirty="0" smtClean="0">
                <a:solidFill>
                  <a:schemeClr val="tx1"/>
                </a:solidFill>
                <a:effectLst/>
                <a:latin typeface="+mn-lt"/>
                <a:ea typeface="+mn-ea"/>
                <a:cs typeface="+mn-cs"/>
              </a:rPr>
              <a:t>Addition of microspheres leads to a greater increase in fractions output. </a:t>
            </a:r>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16</a:t>
            </a:fld>
            <a:endParaRPr lang="ru-RU"/>
          </a:p>
        </p:txBody>
      </p:sp>
    </p:spTree>
    <p:extLst>
      <p:ext uri="{BB962C8B-B14F-4D97-AF65-F5344CB8AC3E}">
        <p14:creationId xmlns:p14="http://schemas.microsoft.com/office/powerpoint/2010/main" val="644622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The product contains increased amount of gas, coke and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 but smaller amount of resins.</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17</a:t>
            </a:fld>
            <a:endParaRPr lang="ru-RU"/>
          </a:p>
        </p:txBody>
      </p:sp>
    </p:spTree>
    <p:extLst>
      <p:ext uri="{BB962C8B-B14F-4D97-AF65-F5344CB8AC3E}">
        <p14:creationId xmlns:p14="http://schemas.microsoft.com/office/powerpoint/2010/main" val="12966072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analysis </a:t>
            </a:r>
            <a:r>
              <a:rPr lang="en-US" sz="1200" kern="1200" dirty="0" smtClean="0">
                <a:solidFill>
                  <a:schemeClr val="tx1"/>
                </a:solidFill>
                <a:effectLst/>
                <a:latin typeface="+mn-lt"/>
                <a:ea typeface="+mn-ea"/>
                <a:cs typeface="+mn-cs"/>
              </a:rPr>
              <a:t>of gaseous products has shown that by with adding oil output of carbon oxide, carbon dioxide, alkanes and alkenes c1-c4 increases. Addition of microspheres increases the output of co, co2 and methane significantly.</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18</a:t>
            </a:fld>
            <a:endParaRPr lang="ru-RU"/>
          </a:p>
        </p:txBody>
      </p:sp>
    </p:spTree>
    <p:extLst>
      <p:ext uri="{BB962C8B-B14F-4D97-AF65-F5344CB8AC3E}">
        <p14:creationId xmlns:p14="http://schemas.microsoft.com/office/powerpoint/2010/main" val="2250477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kern="1200" dirty="0" smtClean="0">
                <a:solidFill>
                  <a:schemeClr val="tx1"/>
                </a:solidFill>
                <a:effectLst/>
                <a:latin typeface="+mn-lt"/>
                <a:ea typeface="+mn-ea"/>
                <a:cs typeface="+mn-cs"/>
              </a:rPr>
              <a:t>Also, </a:t>
            </a:r>
            <a:r>
              <a:rPr lang="en-US" sz="1200" kern="1200" dirty="0" smtClean="0">
                <a:solidFill>
                  <a:schemeClr val="tx1"/>
                </a:solidFill>
                <a:effectLst/>
                <a:latin typeface="+mn-lt"/>
                <a:ea typeface="+mn-ea"/>
                <a:cs typeface="+mn-cs"/>
              </a:rPr>
              <a:t>structural-group </a:t>
            </a:r>
            <a:r>
              <a:rPr lang="en-US" sz="1200" kern="1200" dirty="0" smtClean="0">
                <a:solidFill>
                  <a:schemeClr val="tx1"/>
                </a:solidFill>
                <a:effectLst/>
                <a:latin typeface="+mn-lt"/>
                <a:ea typeface="+mn-ea"/>
                <a:cs typeface="+mn-cs"/>
              </a:rPr>
              <a:t>analysis (SGA) of medium molecules of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 and resins has been done. In case of both adding oil (and increasing its content) and adding microspheres, we observe the same results. Main parameters such as molecular mass, basic number of carbon atoms, number of carbon atoms of different types are reduced. </a:t>
            </a:r>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19</a:t>
            </a:fld>
            <a:endParaRPr lang="ru-RU"/>
          </a:p>
        </p:txBody>
      </p:sp>
    </p:spTree>
    <p:extLst>
      <p:ext uri="{BB962C8B-B14F-4D97-AF65-F5344CB8AC3E}">
        <p14:creationId xmlns:p14="http://schemas.microsoft.com/office/powerpoint/2010/main" val="1132045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TextEdit="1"/>
          </p:cNvSpPr>
          <p:nvPr>
            <p:ph type="sldImg"/>
          </p:nvPr>
        </p:nvSpPr>
        <p:spPr bwMode="auto">
          <a:noFill/>
          <a:ln>
            <a:solidFill>
              <a:srgbClr val="000000"/>
            </a:solidFill>
            <a:miter lim="800000"/>
            <a:headEnd/>
            <a:tailEnd/>
          </a:ln>
        </p:spPr>
      </p:sp>
      <p:sp>
        <p:nvSpPr>
          <p:cNvPr id="18434"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I will tell about current problems in oil production and processing. We will consider the basics of thermal cracking briefly. After this I will show you some results of my own experiments. Let</a:t>
            </a:r>
            <a:r>
              <a:rPr lang="ru-RU"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s start from the beginning</a:t>
            </a:r>
            <a:r>
              <a:rPr lang="ru-RU" sz="1200" kern="1200" dirty="0" smtClean="0">
                <a:solidFill>
                  <a:schemeClr val="tx1"/>
                </a:solidFill>
                <a:effectLst/>
                <a:latin typeface="+mn-lt"/>
                <a:ea typeface="+mn-ea"/>
                <a:cs typeface="+mn-cs"/>
              </a:rPr>
              <a:t>.</a:t>
            </a:r>
          </a:p>
          <a:p>
            <a:pPr eaLnBrk="1" hangingPunct="1"/>
            <a:r>
              <a:rPr lang="en-US" sz="1200" kern="1200" dirty="0" smtClean="0">
                <a:solidFill>
                  <a:schemeClr val="tx1"/>
                </a:solidFill>
                <a:effectLst/>
                <a:latin typeface="+mn-lt"/>
                <a:ea typeface="+mn-ea"/>
                <a:cs typeface="+mn-cs"/>
              </a:rPr>
              <a:t>Resources of light and medium oils are depleting inevitably over time. Soon, we will be recovering only heavy oils. Processing of heavy oils is very difficult and unprofitable. The demand in raw materials can be met by increasing the depth of processing of heavy feedstock. Besides, different additives can help here too. But heavy crude oils contain large amounts of resins and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 During the reaction resins and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 lead to coke formation that kills the catalysts. Therefore, non-catalytic processes seem like a viable option. At the moment, transformations of resins and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 are still understudied. </a:t>
            </a:r>
            <a:endParaRPr lang="ru-RU"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Same results we see with resins.</a:t>
            </a:r>
            <a:endParaRPr lang="ru-RU" sz="1200" kern="1200" dirty="0" smtClean="0">
              <a:solidFill>
                <a:schemeClr val="tx1"/>
              </a:solidFill>
              <a:effectLst/>
              <a:latin typeface="+mn-lt"/>
              <a:ea typeface="+mn-ea"/>
              <a:cs typeface="+mn-cs"/>
            </a:endParaRP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This is only a part of the work. We will do all of this with other fuel oil. Reaction kinetics will be studied, a scheme of conversion of resins and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 will be suggested and influence of vegetable oil will be shown in future. </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20</a:t>
            </a:fld>
            <a:endParaRPr lang="ru-RU"/>
          </a:p>
        </p:txBody>
      </p:sp>
    </p:spTree>
    <p:extLst>
      <p:ext uri="{BB962C8B-B14F-4D97-AF65-F5344CB8AC3E}">
        <p14:creationId xmlns:p14="http://schemas.microsoft.com/office/powerpoint/2010/main" val="6906145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dirty="0" smtClean="0">
                <a:latin typeface="Times New Roman" panose="02020603050405020304" pitchFamily="18" charset="0"/>
                <a:cs typeface="Times New Roman" panose="02020603050405020304" pitchFamily="18" charset="0"/>
              </a:rPr>
              <a:t>Thank you for your attention!</a:t>
            </a:r>
            <a:endParaRPr lang="ru-RU" b="0"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21</a:t>
            </a:fld>
            <a:endParaRPr lang="ru-RU"/>
          </a:p>
        </p:txBody>
      </p:sp>
    </p:spTree>
    <p:extLst>
      <p:ext uri="{BB962C8B-B14F-4D97-AF65-F5344CB8AC3E}">
        <p14:creationId xmlns:p14="http://schemas.microsoft.com/office/powerpoint/2010/main" val="1658184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Thus, the goal of our research was to determine the influence of adding vegetable oil in heavy residue on the composition of resin-</a:t>
            </a:r>
            <a:r>
              <a:rPr lang="en-US" sz="1200" kern="1200" dirty="0" err="1" smtClean="0">
                <a:solidFill>
                  <a:schemeClr val="tx1"/>
                </a:solidFill>
                <a:effectLst/>
                <a:latin typeface="+mn-lt"/>
                <a:ea typeface="+mn-ea"/>
                <a:cs typeface="+mn-cs"/>
              </a:rPr>
              <a:t>asphaltene</a:t>
            </a:r>
            <a:r>
              <a:rPr lang="en-US" sz="1200" kern="1200" dirty="0" smtClean="0">
                <a:solidFill>
                  <a:schemeClr val="tx1"/>
                </a:solidFill>
                <a:effectLst/>
                <a:latin typeface="+mn-lt"/>
                <a:ea typeface="+mn-ea"/>
                <a:cs typeface="+mn-cs"/>
              </a:rPr>
              <a:t> substances in thermal cracking products.</a:t>
            </a:r>
            <a:endParaRPr lang="ru-R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our research we used </a:t>
            </a:r>
            <a:r>
              <a:rPr lang="en-US" sz="1200" kern="1200" dirty="0" err="1" smtClean="0">
                <a:solidFill>
                  <a:schemeClr val="tx1"/>
                </a:solidFill>
                <a:effectLst/>
                <a:latin typeface="+mn-lt"/>
                <a:ea typeface="+mn-ea"/>
                <a:cs typeface="+mn-cs"/>
              </a:rPr>
              <a:t>Zuunbayan</a:t>
            </a:r>
            <a:r>
              <a:rPr lang="en-US" sz="1200" kern="1200" dirty="0" smtClean="0">
                <a:solidFill>
                  <a:schemeClr val="tx1"/>
                </a:solidFill>
                <a:effectLst/>
                <a:latin typeface="+mn-lt"/>
                <a:ea typeface="+mn-ea"/>
                <a:cs typeface="+mn-cs"/>
              </a:rPr>
              <a:t> fuel oil and vegetable oil. </a:t>
            </a:r>
            <a:endParaRPr lang="ru-R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fuel oil contains a large amount of resin and n-alkanes but a small count of sulfur and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 This allowed us to get additional amounts of light fractions.</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3</a:t>
            </a:fld>
            <a:endParaRPr lang="ru-RU"/>
          </a:p>
        </p:txBody>
      </p:sp>
    </p:spTree>
    <p:extLst>
      <p:ext uri="{BB962C8B-B14F-4D97-AF65-F5344CB8AC3E}">
        <p14:creationId xmlns:p14="http://schemas.microsoft.com/office/powerpoint/2010/main" val="1262009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(Next</a:t>
            </a:r>
            <a:r>
              <a:rPr lang="en-US" sz="1200" kern="1200" baseline="0" dirty="0" smtClean="0">
                <a:solidFill>
                  <a:schemeClr val="tx1"/>
                </a:solidFill>
                <a:effectLst/>
                <a:latin typeface="+mn-lt"/>
                <a:ea typeface="+mn-ea"/>
                <a:cs typeface="+mn-cs"/>
              </a:rPr>
              <a:t> slide have a picture)</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The vegetable oil contains unsaturated oleic and linoleic fatty acids which helps it actively react with hydrocarbon feedstock and have influence on conversion of resins and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4</a:t>
            </a:fld>
            <a:endParaRPr lang="ru-RU"/>
          </a:p>
        </p:txBody>
      </p:sp>
    </p:spTree>
    <p:extLst>
      <p:ext uri="{BB962C8B-B14F-4D97-AF65-F5344CB8AC3E}">
        <p14:creationId xmlns:p14="http://schemas.microsoft.com/office/powerpoint/2010/main" val="3665282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The vegetable oil contains unsaturated oleic and linoleic fatty acids which helps it actively react with hydrocarbon feedstock and have influence on conversion of resins and </a:t>
            </a:r>
            <a:r>
              <a:rPr lang="en-US" sz="1200" kern="1200" dirty="0" err="1" smtClean="0">
                <a:solidFill>
                  <a:schemeClr val="tx1"/>
                </a:solidFill>
                <a:effectLst/>
                <a:latin typeface="+mn-lt"/>
                <a:ea typeface="+mn-ea"/>
                <a:cs typeface="+mn-cs"/>
              </a:rPr>
              <a:t>asphaltenes</a:t>
            </a:r>
            <a:r>
              <a:rPr lang="en-US" sz="1200" kern="1200" dirty="0" smtClean="0">
                <a:solidFill>
                  <a:schemeClr val="tx1"/>
                </a:solidFill>
                <a:effectLst/>
                <a:latin typeface="+mn-lt"/>
                <a:ea typeface="+mn-ea"/>
                <a:cs typeface="+mn-cs"/>
              </a:rPr>
              <a:t>.</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5</a:t>
            </a:fld>
            <a:endParaRPr lang="ru-RU"/>
          </a:p>
        </p:txBody>
      </p:sp>
    </p:spTree>
    <p:extLst>
      <p:ext uri="{BB962C8B-B14F-4D97-AF65-F5344CB8AC3E}">
        <p14:creationId xmlns:p14="http://schemas.microsoft.com/office/powerpoint/2010/main" val="4137552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The microspheres contain iron oxide phases called hematite. It can be active and it can initiate destruction of high-molecular compounds.</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6</a:t>
            </a:fld>
            <a:endParaRPr lang="ru-RU"/>
          </a:p>
        </p:txBody>
      </p:sp>
    </p:spTree>
    <p:extLst>
      <p:ext uri="{BB962C8B-B14F-4D97-AF65-F5344CB8AC3E}">
        <p14:creationId xmlns:p14="http://schemas.microsoft.com/office/powerpoint/2010/main" val="938724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kern="1200" dirty="0" smtClean="0">
                <a:solidFill>
                  <a:schemeClr val="tx1"/>
                </a:solidFill>
                <a:effectLst/>
                <a:latin typeface="+mn-lt"/>
                <a:ea typeface="+mn-ea"/>
                <a:cs typeface="+mn-cs"/>
              </a:rPr>
              <a:t>The thermal cracking is a process of thermal decomposition of large molecules into small molecules with lower mass or carbon-chain length. During cracking both decomposition and synthesis reactions occur. Transformation occurs by the radical-chain mechanism. There are three main stages.</a:t>
            </a:r>
            <a:endParaRPr lang="ru-R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Initiation</a:t>
            </a:r>
            <a:endParaRPr lang="ru-R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X → 2R∙</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7</a:t>
            </a:fld>
            <a:endParaRPr lang="ru-RU"/>
          </a:p>
        </p:txBody>
      </p:sp>
    </p:spTree>
    <p:extLst>
      <p:ext uri="{BB962C8B-B14F-4D97-AF65-F5344CB8AC3E}">
        <p14:creationId xmlns:p14="http://schemas.microsoft.com/office/powerpoint/2010/main" val="130677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kern="1200" dirty="0" smtClean="0">
                <a:solidFill>
                  <a:schemeClr val="tx1"/>
                </a:solidFill>
                <a:effectLst/>
                <a:latin typeface="+mn-lt"/>
                <a:ea typeface="+mn-ea"/>
                <a:cs typeface="+mn-cs"/>
              </a:rPr>
              <a:t>Chain continues</a:t>
            </a:r>
            <a:endParaRPr lang="ru-R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 + R’H → RH + R’∙</a:t>
            </a:r>
            <a:endParaRPr lang="ru-R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 + CH</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 CHR’ → RCH</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C∙HR’</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8</a:t>
            </a:fld>
            <a:endParaRPr lang="ru-RU"/>
          </a:p>
        </p:txBody>
      </p:sp>
    </p:spTree>
    <p:extLst>
      <p:ext uri="{BB962C8B-B14F-4D97-AF65-F5344CB8AC3E}">
        <p14:creationId xmlns:p14="http://schemas.microsoft.com/office/powerpoint/2010/main" val="3523304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kern="1200" dirty="0" smtClean="0">
                <a:solidFill>
                  <a:schemeClr val="tx1"/>
                </a:solidFill>
                <a:effectLst/>
                <a:latin typeface="+mn-lt"/>
                <a:ea typeface="+mn-ea"/>
                <a:cs typeface="+mn-cs"/>
              </a:rPr>
              <a:t>Chain breaks</a:t>
            </a:r>
            <a:endParaRPr lang="ru-RU"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R</a:t>
            </a:r>
            <a:r>
              <a:rPr lang="ru-RU" sz="1200" kern="120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R</a:t>
            </a:r>
            <a:r>
              <a:rPr lang="ru-RU" sz="1200" kern="1200" baseline="-25000" dirty="0" smtClean="0">
                <a:solidFill>
                  <a:schemeClr val="tx1"/>
                </a:solidFill>
                <a:effectLst/>
                <a:latin typeface="+mn-lt"/>
                <a:ea typeface="+mn-ea"/>
                <a:cs typeface="+mn-cs"/>
              </a:rPr>
              <a:t>2</a:t>
            </a:r>
            <a:endParaRPr lang="ru-R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a:t>
            </a:r>
            <a:r>
              <a:rPr lang="ru-RU" sz="1200" kern="120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R </a:t>
            </a:r>
            <a:r>
              <a:rPr lang="ru-RU"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a:t>
            </a:r>
            <a:r>
              <a:rPr lang="ru-RU" sz="1200" kern="120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R</a:t>
            </a:r>
            <a:r>
              <a:rPr lang="ru-RU" sz="1200" kern="1200" dirty="0" smtClean="0">
                <a:solidFill>
                  <a:schemeClr val="tx1"/>
                </a:solidFill>
                <a:effectLst/>
                <a:latin typeface="+mn-lt"/>
                <a:ea typeface="+mn-ea"/>
                <a:cs typeface="+mn-cs"/>
              </a:rPr>
              <a:t>’’</a:t>
            </a:r>
          </a:p>
          <a:p>
            <a:endParaRPr lang="ru-RU" dirty="0"/>
          </a:p>
        </p:txBody>
      </p:sp>
      <p:sp>
        <p:nvSpPr>
          <p:cNvPr id="4" name="Номер слайда 3"/>
          <p:cNvSpPr>
            <a:spLocks noGrp="1"/>
          </p:cNvSpPr>
          <p:nvPr>
            <p:ph type="sldNum" sz="quarter" idx="10"/>
          </p:nvPr>
        </p:nvSpPr>
        <p:spPr/>
        <p:txBody>
          <a:bodyPr/>
          <a:lstStyle/>
          <a:p>
            <a:pPr>
              <a:defRPr/>
            </a:pPr>
            <a:fld id="{B8BD2D8C-E850-49C7-8EB7-BD594C9C1822}" type="slidenum">
              <a:rPr lang="ru-RU" smtClean="0"/>
              <a:pPr>
                <a:defRPr/>
              </a:pPr>
              <a:t>9</a:t>
            </a:fld>
            <a:endParaRPr lang="ru-RU"/>
          </a:p>
        </p:txBody>
      </p:sp>
    </p:spTree>
    <p:extLst>
      <p:ext uri="{BB962C8B-B14F-4D97-AF65-F5344CB8AC3E}">
        <p14:creationId xmlns:p14="http://schemas.microsoft.com/office/powerpoint/2010/main" val="3622528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194AA590-9D11-44FC-BE26-16747C066970}" type="datetime1">
              <a:rPr lang="ru-RU"/>
              <a:pPr>
                <a:defRPr/>
              </a:pPr>
              <a:t>17.05.2020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6AD5C73-41BC-4C6D-A94B-2E140CF4C81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2EF6702-4115-48CB-A450-D5CFEE9DC5AD}" type="datetime1">
              <a:rPr lang="ru-RU"/>
              <a:pPr>
                <a:defRPr/>
              </a:pPr>
              <a:t>17.05.2020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E62CE63-A367-4FD6-BC3F-30D84466FF5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863D1DE-0D1A-4004-8E8B-7CA08C3A0E67}" type="datetime1">
              <a:rPr lang="ru-RU"/>
              <a:pPr>
                <a:defRPr/>
              </a:pPr>
              <a:t>17.05.2020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1C9005E-1C97-4704-9CFD-58FB112275F2}"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ru-RU"/>
          </a:p>
        </p:txBody>
      </p:sp>
      <p:sp>
        <p:nvSpPr>
          <p:cNvPr id="3" name="Table Placeholder 2"/>
          <p:cNvSpPr>
            <a:spLocks noGrp="1"/>
          </p:cNvSpPr>
          <p:nvPr>
            <p:ph type="tbl" idx="1"/>
          </p:nvPr>
        </p:nvSpPr>
        <p:spPr>
          <a:xfrm>
            <a:off x="457200" y="1600200"/>
            <a:ext cx="8229600" cy="4525963"/>
          </a:xfrm>
        </p:spPr>
        <p:txBody>
          <a:bodyPr/>
          <a:lstStyle/>
          <a:p>
            <a:pPr lvl="0"/>
            <a:endParaRPr lang="ru-RU" noProof="0"/>
          </a:p>
        </p:txBody>
      </p:sp>
      <p:sp>
        <p:nvSpPr>
          <p:cNvPr id="4" name="Дата 3"/>
          <p:cNvSpPr>
            <a:spLocks noGrp="1"/>
          </p:cNvSpPr>
          <p:nvPr>
            <p:ph type="dt" sz="half" idx="10"/>
          </p:nvPr>
        </p:nvSpPr>
        <p:spPr/>
        <p:txBody>
          <a:bodyPr/>
          <a:lstStyle>
            <a:lvl1pPr>
              <a:defRPr/>
            </a:lvl1pPr>
          </a:lstStyle>
          <a:p>
            <a:pPr>
              <a:defRPr/>
            </a:pPr>
            <a:fld id="{A593E3E2-F44F-416D-9949-79B1B4F883F7}" type="datetime1">
              <a:rPr lang="ru-RU"/>
              <a:pPr>
                <a:defRPr/>
              </a:pPr>
              <a:t>17.05.2020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2CAA6ED-479F-4F13-A297-5BC6291A024D}"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172632B-BA5E-4000-9168-92FBF0CA53DC}" type="datetime1">
              <a:rPr lang="ru-RU"/>
              <a:pPr>
                <a:defRPr/>
              </a:pPr>
              <a:t>17.05.2020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1981C8C-73EE-41B8-BD6B-2ACDDC5EEC7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1A57BEC9-92FA-4888-A4AD-F7A65B02C487}" type="datetime1">
              <a:rPr lang="ru-RU"/>
              <a:pPr>
                <a:defRPr/>
              </a:pPr>
              <a:t>17.05.2020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A07EB83-1647-484F-8161-6F37ECB89E09}"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8E06A0EE-5DBA-4D88-8B88-3597031A882A}" type="datetime1">
              <a:rPr lang="ru-RU"/>
              <a:pPr>
                <a:defRPr/>
              </a:pPr>
              <a:t>17.05.2020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5A6CA9C-CA93-4B4B-B30F-AFE4C265F4D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D5129E2D-1080-453B-9580-59E9DE27359F}" type="datetime1">
              <a:rPr lang="ru-RU"/>
              <a:pPr>
                <a:defRPr/>
              </a:pPr>
              <a:t>17.05.2020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D9D32A3-9FDC-4365-A387-CB909704759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6349794-38FE-438F-BF83-555B6DA57AB4}" type="datetime1">
              <a:rPr lang="ru-RU"/>
              <a:pPr>
                <a:defRPr/>
              </a:pPr>
              <a:t>17.05.2020</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12E1F03D-F348-42C1-BD36-8402B4CBE683}"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B3AD2692-5926-4D96-869E-885741A0D55A}" type="datetime1">
              <a:rPr lang="ru-RU"/>
              <a:pPr>
                <a:defRPr/>
              </a:pPr>
              <a:t>17.05.2020</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43F5C484-A359-4C07-AFD2-B94BF7A07C0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573B24A-9EF7-4839-8CC6-3F8D97AE0AF0}" type="datetime1">
              <a:rPr lang="ru-RU"/>
              <a:pPr>
                <a:defRPr/>
              </a:pPr>
              <a:t>17.05.2020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E1AA4CC-ED05-404C-91AB-D499204A5583}"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BC2FF77-EF7D-4D0B-843B-AD49A6F736B1}" type="datetime1">
              <a:rPr lang="ru-RU"/>
              <a:pPr>
                <a:defRPr/>
              </a:pPr>
              <a:t>17.05.2020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2FCD4BE-B484-47C7-82FB-50D93FCF222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62F9351-6400-4699-8596-E57B0CACC4E6}" type="datetime1">
              <a:rPr lang="ru-RU"/>
              <a:pPr>
                <a:defRPr/>
              </a:pPr>
              <a:t>17.05.2020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59D1B78-F85A-4698-BCE1-6B45201F031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chart" Target="../charts/chart3.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pPr>
              <a:defRPr/>
            </a:pPr>
            <a:fld id="{042ECC49-3DBE-4572-A5C7-E3E637EBDE03}" type="slidenum">
              <a:rPr lang="ru-RU"/>
              <a:pPr>
                <a:defRPr/>
              </a:pPr>
              <a:t>1</a:t>
            </a:fld>
            <a:endParaRPr lang="ru-RU"/>
          </a:p>
        </p:txBody>
      </p:sp>
      <p:sp>
        <p:nvSpPr>
          <p:cNvPr id="15362" name="Заголовок 1"/>
          <p:cNvSpPr>
            <a:spLocks noGrp="1"/>
          </p:cNvSpPr>
          <p:nvPr>
            <p:ph type="ctrTitle"/>
          </p:nvPr>
        </p:nvSpPr>
        <p:spPr>
          <a:xfrm>
            <a:off x="2272" y="1700808"/>
            <a:ext cx="9144000" cy="1470025"/>
          </a:xfrm>
        </p:spPr>
        <p:txBody>
          <a:bodyPr/>
          <a:lstStyle/>
          <a:p>
            <a:pPr eaLnBrk="1" hangingPunct="1"/>
            <a:r>
              <a:rPr lang="en-US" sz="5400" b="1" dirty="0" smtClean="0">
                <a:latin typeface="Times New Roman" pitchFamily="18" charset="0"/>
                <a:cs typeface="Times New Roman" pitchFamily="18" charset="0"/>
              </a:rPr>
              <a:t>Combined conversion of petroleum residue and vegetable oil</a:t>
            </a:r>
            <a:endParaRPr lang="ru-RU" sz="5400" b="1" dirty="0" smtClean="0">
              <a:latin typeface="Times New Roman" pitchFamily="18" charset="0"/>
              <a:cs typeface="Times New Roman" pitchFamily="18" charset="0"/>
            </a:endParaRPr>
          </a:p>
        </p:txBody>
      </p:sp>
      <p:sp>
        <p:nvSpPr>
          <p:cNvPr id="15363" name="Подзаголовок 2"/>
          <p:cNvSpPr>
            <a:spLocks noGrp="1"/>
          </p:cNvSpPr>
          <p:nvPr>
            <p:ph type="subTitle" idx="1"/>
          </p:nvPr>
        </p:nvSpPr>
        <p:spPr>
          <a:xfrm>
            <a:off x="0" y="3774234"/>
            <a:ext cx="8632577" cy="1752600"/>
          </a:xfrm>
        </p:spPr>
        <p:txBody>
          <a:bodyPr/>
          <a:lstStyle/>
          <a:p>
            <a:pPr algn="r" eaLnBrk="1" hangingPunct="1">
              <a:lnSpc>
                <a:spcPct val="80000"/>
              </a:lnSpc>
            </a:pPr>
            <a:r>
              <a:rPr lang="en-US" sz="2700" dirty="0" smtClean="0">
                <a:solidFill>
                  <a:schemeClr val="tx1"/>
                </a:solidFill>
                <a:latin typeface="Times New Roman" pitchFamily="18" charset="0"/>
                <a:cs typeface="Times New Roman" pitchFamily="18" charset="0"/>
              </a:rPr>
              <a:t>Postgraduate student</a:t>
            </a:r>
            <a:r>
              <a:rPr lang="ru-RU" sz="2700" dirty="0" smtClean="0">
                <a:solidFill>
                  <a:schemeClr val="tx1"/>
                </a:solidFill>
                <a:latin typeface="Times New Roman" pitchFamily="18" charset="0"/>
                <a:cs typeface="Times New Roman" pitchFamily="18" charset="0"/>
              </a:rPr>
              <a:t>:</a:t>
            </a:r>
          </a:p>
          <a:p>
            <a:pPr algn="r" eaLnBrk="1" hangingPunct="1">
              <a:lnSpc>
                <a:spcPct val="80000"/>
              </a:lnSpc>
            </a:pPr>
            <a:r>
              <a:rPr lang="en-US" sz="2700" i="1" dirty="0" smtClean="0">
                <a:solidFill>
                  <a:schemeClr val="tx1"/>
                </a:solidFill>
                <a:latin typeface="Times New Roman" pitchFamily="18" charset="0"/>
                <a:cs typeface="Times New Roman" pitchFamily="18" charset="0"/>
              </a:rPr>
              <a:t>Stanislav Boyar</a:t>
            </a:r>
            <a:endParaRPr lang="ru-RU" sz="2700" i="1" dirty="0" smtClean="0">
              <a:solidFill>
                <a:schemeClr val="tx1"/>
              </a:solidFill>
              <a:latin typeface="Times New Roman" pitchFamily="18" charset="0"/>
              <a:cs typeface="Times New Roman" pitchFamily="18" charset="0"/>
            </a:endParaRPr>
          </a:p>
          <a:p>
            <a:pPr algn="r" eaLnBrk="1" hangingPunct="1">
              <a:lnSpc>
                <a:spcPct val="80000"/>
              </a:lnSpc>
            </a:pPr>
            <a:r>
              <a:rPr lang="en-US" sz="2700" dirty="0" smtClean="0">
                <a:solidFill>
                  <a:schemeClr val="tx1"/>
                </a:solidFill>
                <a:latin typeface="Times New Roman" pitchFamily="18" charset="0"/>
                <a:cs typeface="Times New Roman" pitchFamily="18" charset="0"/>
              </a:rPr>
              <a:t>Supervisor</a:t>
            </a:r>
            <a:r>
              <a:rPr lang="ru-RU" sz="2700" dirty="0" smtClean="0">
                <a:solidFill>
                  <a:schemeClr val="tx1"/>
                </a:solidFill>
                <a:latin typeface="Times New Roman" pitchFamily="18" charset="0"/>
                <a:cs typeface="Times New Roman" pitchFamily="18" charset="0"/>
              </a:rPr>
              <a:t>: </a:t>
            </a:r>
            <a:endParaRPr lang="en-US" sz="2700" dirty="0" smtClean="0">
              <a:solidFill>
                <a:schemeClr val="tx1"/>
              </a:solidFill>
              <a:latin typeface="Times New Roman" pitchFamily="18" charset="0"/>
              <a:cs typeface="Times New Roman" pitchFamily="18" charset="0"/>
            </a:endParaRPr>
          </a:p>
          <a:p>
            <a:pPr algn="r" eaLnBrk="1" hangingPunct="1">
              <a:lnSpc>
                <a:spcPct val="80000"/>
              </a:lnSpc>
            </a:pPr>
            <a:r>
              <a:rPr lang="en-US" sz="2700" dirty="0" smtClean="0">
                <a:solidFill>
                  <a:schemeClr val="tx1"/>
                </a:solidFill>
                <a:latin typeface="Times New Roman" pitchFamily="18" charset="0"/>
                <a:cs typeface="Times New Roman" pitchFamily="18" charset="0"/>
              </a:rPr>
              <a:t>Ph. D of Chemical Sciences, Senior Scientist</a:t>
            </a:r>
            <a:endParaRPr lang="ru-RU" sz="2700" dirty="0" smtClean="0">
              <a:solidFill>
                <a:schemeClr val="tx1"/>
              </a:solidFill>
              <a:latin typeface="Times New Roman" pitchFamily="18" charset="0"/>
              <a:cs typeface="Times New Roman" pitchFamily="18" charset="0"/>
            </a:endParaRPr>
          </a:p>
          <a:p>
            <a:pPr algn="r" eaLnBrk="1" hangingPunct="1">
              <a:lnSpc>
                <a:spcPct val="80000"/>
              </a:lnSpc>
            </a:pPr>
            <a:r>
              <a:rPr lang="en-US" sz="2700" i="1" dirty="0" smtClean="0">
                <a:solidFill>
                  <a:schemeClr val="tx1"/>
                </a:solidFill>
                <a:latin typeface="Times New Roman" pitchFamily="18" charset="0"/>
                <a:cs typeface="Times New Roman" pitchFamily="18" charset="0"/>
              </a:rPr>
              <a:t>Mikhail </a:t>
            </a:r>
            <a:r>
              <a:rPr lang="en-US" sz="2700" i="1" dirty="0" err="1" smtClean="0">
                <a:solidFill>
                  <a:schemeClr val="tx1"/>
                </a:solidFill>
                <a:latin typeface="Times New Roman" pitchFamily="18" charset="0"/>
                <a:cs typeface="Times New Roman" pitchFamily="18" charset="0"/>
              </a:rPr>
              <a:t>Kopytov</a:t>
            </a:r>
            <a:endParaRPr lang="ru-RU" sz="2700" i="1" dirty="0" smtClean="0">
              <a:solidFill>
                <a:schemeClr val="tx1"/>
              </a:solidFill>
              <a:latin typeface="Times New Roman" pitchFamily="18" charset="0"/>
              <a:cs typeface="Times New Roman" pitchFamily="18" charset="0"/>
            </a:endParaRPr>
          </a:p>
        </p:txBody>
      </p:sp>
      <p:sp>
        <p:nvSpPr>
          <p:cNvPr id="15364" name="TextBox 4"/>
          <p:cNvSpPr txBox="1">
            <a:spLocks noChangeArrowheads="1"/>
          </p:cNvSpPr>
          <p:nvPr/>
        </p:nvSpPr>
        <p:spPr bwMode="auto">
          <a:xfrm>
            <a:off x="0" y="362720"/>
            <a:ext cx="9144000" cy="923330"/>
          </a:xfrm>
          <a:prstGeom prst="rect">
            <a:avLst/>
          </a:prstGeom>
          <a:noFill/>
          <a:ln w="9525">
            <a:noFill/>
            <a:miter lim="800000"/>
            <a:headEnd/>
            <a:tailEnd/>
          </a:ln>
        </p:spPr>
        <p:txBody>
          <a:bodyPr wrap="square">
            <a:spAutoFit/>
          </a:bodyPr>
          <a:lstStyle/>
          <a:p>
            <a:pPr algn="ctr"/>
            <a:r>
              <a:rPr lang="en-US" dirty="0" smtClean="0">
                <a:latin typeface="Times New Roman" panose="02020603050405020304" pitchFamily="18" charset="0"/>
                <a:cs typeface="Times New Roman" panose="02020603050405020304" pitchFamily="18" charset="0"/>
              </a:rPr>
              <a:t>Russian Academy of Science</a:t>
            </a:r>
          </a:p>
          <a:p>
            <a:pPr algn="ctr"/>
            <a:r>
              <a:rPr lang="en-US" dirty="0" smtClean="0">
                <a:latin typeface="Times New Roman" panose="02020603050405020304" pitchFamily="18" charset="0"/>
                <a:cs typeface="Times New Roman" panose="02020603050405020304" pitchFamily="18" charset="0"/>
              </a:rPr>
              <a:t>Siberian Branch</a:t>
            </a:r>
          </a:p>
          <a:p>
            <a:pPr algn="ctr"/>
            <a:r>
              <a:rPr lang="en-US" dirty="0" smtClean="0">
                <a:latin typeface="Times New Roman" panose="02020603050405020304" pitchFamily="18" charset="0"/>
                <a:cs typeface="Times New Roman" panose="02020603050405020304" pitchFamily="18" charset="0"/>
              </a:rPr>
              <a:t>Institute of Petroleum Chemistry</a:t>
            </a:r>
            <a:endParaRPr lang="ru-RU" dirty="0">
              <a:latin typeface="Times New Roman" panose="02020603050405020304" pitchFamily="18" charset="0"/>
              <a:cs typeface="Times New Roman" panose="02020603050405020304" pitchFamily="18" charset="0"/>
            </a:endParaRPr>
          </a:p>
        </p:txBody>
      </p:sp>
      <p:sp>
        <p:nvSpPr>
          <p:cNvPr id="2" name="TextBox 1"/>
          <p:cNvSpPr txBox="1"/>
          <p:nvPr/>
        </p:nvSpPr>
        <p:spPr>
          <a:xfrm>
            <a:off x="3696995" y="6167477"/>
            <a:ext cx="2029658" cy="553998"/>
          </a:xfrm>
          <a:prstGeom prst="rect">
            <a:avLst/>
          </a:prstGeom>
          <a:noFill/>
        </p:spPr>
        <p:txBody>
          <a:bodyPr wrap="none" rtlCol="0">
            <a:spAutoFit/>
          </a:bodyPr>
          <a:lstStyle/>
          <a:p>
            <a:r>
              <a:rPr lang="en-US" sz="3000" dirty="0" smtClean="0">
                <a:latin typeface="Times New Roman" panose="02020603050405020304" pitchFamily="18" charset="0"/>
                <a:cs typeface="Times New Roman" panose="02020603050405020304" pitchFamily="18" charset="0"/>
              </a:rPr>
              <a:t>RAST-2020</a:t>
            </a:r>
            <a:endParaRPr lang="ru-RU" sz="3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800" b="1" dirty="0">
                <a:latin typeface="Times New Roman" panose="02020603050405020304" pitchFamily="18" charset="0"/>
                <a:cs typeface="Times New Roman" panose="02020603050405020304" pitchFamily="18" charset="0"/>
              </a:rPr>
              <a:t>C</a:t>
            </a:r>
            <a:r>
              <a:rPr lang="en-US" sz="2800" b="1" dirty="0" smtClean="0">
                <a:latin typeface="Times New Roman" panose="02020603050405020304" pitchFamily="18" charset="0"/>
                <a:cs typeface="Times New Roman" panose="02020603050405020304" pitchFamily="18" charset="0"/>
              </a:rPr>
              <a:t>oke formation</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ctr">
              <a:buNone/>
            </a:pPr>
            <a:r>
              <a:rPr lang="en-US" sz="2800" dirty="0" smtClean="0">
                <a:latin typeface="Times New Roman" panose="02020603050405020304" pitchFamily="18" charset="0"/>
                <a:cs typeface="Times New Roman" panose="02020603050405020304" pitchFamily="18" charset="0"/>
              </a:rPr>
              <a:t>Hydrocarbons</a:t>
            </a:r>
          </a:p>
          <a:p>
            <a:pPr marL="0" indent="0" algn="ctr">
              <a:buNone/>
            </a:pP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0" indent="0" algn="ctr">
              <a:buNone/>
            </a:pPr>
            <a:r>
              <a:rPr lang="en-US" sz="2800" dirty="0" smtClean="0">
                <a:latin typeface="Times New Roman" panose="02020603050405020304" pitchFamily="18" charset="0"/>
                <a:cs typeface="Times New Roman" panose="02020603050405020304" pitchFamily="18" charset="0"/>
              </a:rPr>
              <a:t>Resins</a:t>
            </a:r>
          </a:p>
          <a:p>
            <a:pPr marL="0" indent="0" algn="ctr">
              <a:buNone/>
            </a:pP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0" indent="0" algn="ctr">
              <a:buNone/>
            </a:pPr>
            <a:r>
              <a:rPr lang="en-US" sz="2800" dirty="0" err="1" smtClean="0">
                <a:latin typeface="Times New Roman" panose="02020603050405020304" pitchFamily="18" charset="0"/>
                <a:cs typeface="Times New Roman" panose="02020603050405020304" pitchFamily="18" charset="0"/>
              </a:rPr>
              <a:t>Asphaltenes</a:t>
            </a:r>
            <a:endParaRPr lang="en-US" sz="2800" dirty="0" smtClean="0">
              <a:latin typeface="Times New Roman" panose="02020603050405020304" pitchFamily="18" charset="0"/>
              <a:cs typeface="Times New Roman" panose="02020603050405020304" pitchFamily="18" charset="0"/>
            </a:endParaRPr>
          </a:p>
          <a:p>
            <a:pPr marL="0" indent="0" algn="ctr">
              <a:buNone/>
            </a:pP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0" indent="0" algn="ctr">
              <a:buNone/>
            </a:pPr>
            <a:r>
              <a:rPr lang="en-US" sz="2800" dirty="0" smtClean="0">
                <a:latin typeface="Times New Roman" panose="02020603050405020304" pitchFamily="18" charset="0"/>
                <a:cs typeface="Times New Roman" panose="02020603050405020304" pitchFamily="18" charset="0"/>
              </a:rPr>
              <a:t>Solid products (Coke)</a:t>
            </a:r>
            <a:endParaRPr lang="ru-RU" sz="2800" dirty="0">
              <a:latin typeface="Times New Roman" panose="02020603050405020304" pitchFamily="18" charset="0"/>
              <a:cs typeface="Times New Roman" panose="02020603050405020304" pitchFamily="18" charset="0"/>
            </a:endParaRPr>
          </a:p>
          <a:p>
            <a:pPr marL="0" indent="0">
              <a:buNone/>
            </a:pPr>
            <a:endParaRPr lang="ru-RU" sz="2800" dirty="0"/>
          </a:p>
        </p:txBody>
      </p:sp>
      <p:sp>
        <p:nvSpPr>
          <p:cNvPr id="4" name="Номер слайда 3"/>
          <p:cNvSpPr>
            <a:spLocks noGrp="1"/>
          </p:cNvSpPr>
          <p:nvPr>
            <p:ph type="sldNum" sz="quarter" idx="12"/>
          </p:nvPr>
        </p:nvSpPr>
        <p:spPr/>
        <p:txBody>
          <a:bodyPr/>
          <a:lstStyle/>
          <a:p>
            <a:pPr>
              <a:defRPr/>
            </a:pPr>
            <a:fld id="{71981C8C-73EE-41B8-BD6B-2ACDDC5EEC74}" type="slidenum">
              <a:rPr lang="ru-RU" smtClean="0"/>
              <a:pPr>
                <a:defRPr/>
              </a:pPr>
              <a:t>10</a:t>
            </a:fld>
            <a:endParaRPr lang="ru-RU"/>
          </a:p>
        </p:txBody>
      </p:sp>
    </p:spTree>
    <p:extLst>
      <p:ext uri="{BB962C8B-B14F-4D97-AF65-F5344CB8AC3E}">
        <p14:creationId xmlns:p14="http://schemas.microsoft.com/office/powerpoint/2010/main" val="380726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p:cNvPicPr>
            <a:picLocks noChangeAspect="1" noChangeArrowheads="1"/>
          </p:cNvPicPr>
          <p:nvPr/>
        </p:nvPicPr>
        <p:blipFill>
          <a:blip r:embed="rId3"/>
          <a:srcRect/>
          <a:stretch>
            <a:fillRect/>
          </a:stretch>
        </p:blipFill>
        <p:spPr bwMode="auto">
          <a:xfrm>
            <a:off x="464540" y="188640"/>
            <a:ext cx="4535735" cy="4932940"/>
          </a:xfrm>
          <a:prstGeom prst="rect">
            <a:avLst/>
          </a:prstGeom>
          <a:noFill/>
          <a:ln w="9525">
            <a:noFill/>
            <a:miter lim="800000"/>
            <a:headEnd/>
            <a:tailEnd/>
          </a:ln>
        </p:spPr>
      </p:pic>
      <p:sp>
        <p:nvSpPr>
          <p:cNvPr id="24578" name="Прямоугольник 1"/>
          <p:cNvSpPr>
            <a:spLocks noChangeArrowheads="1"/>
          </p:cNvSpPr>
          <p:nvPr/>
        </p:nvSpPr>
        <p:spPr bwMode="auto">
          <a:xfrm>
            <a:off x="2267744" y="5805264"/>
            <a:ext cx="4733925" cy="523220"/>
          </a:xfrm>
          <a:prstGeom prst="rect">
            <a:avLst/>
          </a:prstGeom>
          <a:noFill/>
          <a:ln w="9525">
            <a:noFill/>
            <a:miter lim="800000"/>
            <a:headEnd/>
            <a:tailEnd/>
          </a:ln>
        </p:spPr>
        <p:txBody>
          <a:bodyPr wrap="none">
            <a:spAutoFit/>
          </a:bodyPr>
          <a:lstStyle/>
          <a:p>
            <a:r>
              <a:rPr lang="en-US" sz="2800" b="1" dirty="0">
                <a:latin typeface="Times New Roman" pitchFamily="18" charset="0"/>
                <a:cs typeface="Times New Roman" pitchFamily="18" charset="0"/>
              </a:rPr>
              <a:t>Figure 2. </a:t>
            </a:r>
            <a:r>
              <a:rPr lang="en-US" sz="2800" dirty="0" smtClean="0">
                <a:latin typeface="Times New Roman" pitchFamily="18" charset="0"/>
                <a:cs typeface="Times New Roman" pitchFamily="18" charset="0"/>
              </a:rPr>
              <a:t>Setup </a:t>
            </a:r>
            <a:r>
              <a:rPr lang="en-US" sz="2800" dirty="0">
                <a:latin typeface="Times New Roman" pitchFamily="18" charset="0"/>
                <a:cs typeface="Times New Roman" pitchFamily="18" charset="0"/>
              </a:rPr>
              <a:t>for </a:t>
            </a:r>
            <a:r>
              <a:rPr lang="en-US" sz="2800" dirty="0" err="1" smtClean="0">
                <a:latin typeface="Times New Roman" pitchFamily="18" charset="0"/>
                <a:cs typeface="Times New Roman" pitchFamily="18" charset="0"/>
              </a:rPr>
              <a:t>thermolysis</a:t>
            </a:r>
            <a:endParaRPr lang="ru-RU" sz="2800" dirty="0">
              <a:latin typeface="Times New Roman" pitchFamily="18" charset="0"/>
              <a:cs typeface="Times New Roman" pitchFamily="18" charset="0"/>
            </a:endParaRPr>
          </a:p>
        </p:txBody>
      </p:sp>
      <p:sp>
        <p:nvSpPr>
          <p:cNvPr id="24579" name="Rectangle 5"/>
          <p:cNvSpPr>
            <a:spLocks noChangeArrowheads="1"/>
          </p:cNvSpPr>
          <p:nvPr/>
        </p:nvSpPr>
        <p:spPr bwMode="auto">
          <a:xfrm>
            <a:off x="4139952" y="2661844"/>
            <a:ext cx="4427537" cy="2862322"/>
          </a:xfrm>
          <a:prstGeom prst="rect">
            <a:avLst/>
          </a:prstGeom>
          <a:noFill/>
          <a:ln w="9525">
            <a:noFill/>
            <a:miter lim="800000"/>
            <a:headEnd/>
            <a:tailEnd/>
          </a:ln>
        </p:spPr>
        <p:txBody>
          <a:bodyPr>
            <a:spAutoFit/>
          </a:bodyPr>
          <a:lstStyle/>
          <a:p>
            <a:r>
              <a:rPr lang="en-US" sz="2000" dirty="0" smtClean="0">
                <a:latin typeface="Times New Roman" pitchFamily="18" charset="0"/>
                <a:cs typeface="Times New Roman" pitchFamily="18" charset="0"/>
              </a:rPr>
              <a:t>1-PC</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2-USB </a:t>
            </a:r>
            <a:r>
              <a:rPr lang="en-US" sz="2000" dirty="0">
                <a:latin typeface="Times New Roman" pitchFamily="18" charset="0"/>
                <a:cs typeface="Times New Roman" pitchFamily="18" charset="0"/>
              </a:rPr>
              <a:t>↔ RS-485 interface </a:t>
            </a:r>
            <a:r>
              <a:rPr lang="en-US" sz="2000" dirty="0" smtClean="0">
                <a:latin typeface="Times New Roman" pitchFamily="18" charset="0"/>
                <a:cs typeface="Times New Roman" pitchFamily="18" charset="0"/>
              </a:rPr>
              <a:t>converter</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3-Stove</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4-Thermocouple</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5-Exhaust pipe</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6-pressure </a:t>
            </a:r>
            <a:r>
              <a:rPr lang="en-US" sz="2000" dirty="0">
                <a:latin typeface="Times New Roman" pitchFamily="18" charset="0"/>
                <a:cs typeface="Times New Roman" pitchFamily="18" charset="0"/>
              </a:rPr>
              <a:t>g</a:t>
            </a:r>
            <a:r>
              <a:rPr lang="en-US" sz="2000" dirty="0" smtClean="0">
                <a:latin typeface="Times New Roman" pitchFamily="18" charset="0"/>
                <a:cs typeface="Times New Roman" pitchFamily="18" charset="0"/>
              </a:rPr>
              <a:t>auge</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7-Crane</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8-Thermostat</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9-Reactor</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Номер слайда 5"/>
          <p:cNvSpPr txBox="1">
            <a:spLocks noGrp="1"/>
          </p:cNvSpPr>
          <p:nvPr/>
        </p:nvSpPr>
        <p:spPr>
          <a:xfrm>
            <a:off x="6553200" y="6356350"/>
            <a:ext cx="2133600" cy="365125"/>
          </a:xfrm>
          <a:prstGeom prst="rect">
            <a:avLst/>
          </a:prstGeom>
          <a:noFill/>
        </p:spPr>
        <p:txBody>
          <a:bodyPr anchor="ctr"/>
          <a:lstStyle/>
          <a:p>
            <a:pPr algn="r">
              <a:defRPr/>
            </a:pPr>
            <a:fld id="{5A9955AF-64C9-4F4A-8366-3051B7E2ED5B}" type="slidenum">
              <a:rPr lang="ru-RU" altLang="ru-RU" sz="1200">
                <a:solidFill>
                  <a:schemeClr val="tx1">
                    <a:tint val="75000"/>
                  </a:schemeClr>
                </a:solidFill>
                <a:latin typeface="Arial" pitchFamily="34" charset="0"/>
                <a:cs typeface="+mn-cs"/>
              </a:rPr>
              <a:pPr algn="r">
                <a:defRPr/>
              </a:pPr>
              <a:t>12</a:t>
            </a:fld>
            <a:endParaRPr lang="ru-RU" altLang="ru-RU" sz="1200">
              <a:solidFill>
                <a:schemeClr val="tx1">
                  <a:tint val="75000"/>
                </a:schemeClr>
              </a:solidFill>
              <a:latin typeface="Arial" pitchFamily="34" charset="0"/>
              <a:cs typeface="+mn-cs"/>
            </a:endParaRPr>
          </a:p>
        </p:txBody>
      </p:sp>
      <p:sp>
        <p:nvSpPr>
          <p:cNvPr id="23554" name="Заголовок 1"/>
          <p:cNvSpPr>
            <a:spLocks/>
          </p:cNvSpPr>
          <p:nvPr/>
        </p:nvSpPr>
        <p:spPr bwMode="auto">
          <a:xfrm>
            <a:off x="1756594" y="140240"/>
            <a:ext cx="5759450" cy="417513"/>
          </a:xfrm>
          <a:prstGeom prst="rect">
            <a:avLst/>
          </a:prstGeom>
          <a:noFill/>
          <a:ln w="9525">
            <a:noFill/>
            <a:miter lim="800000"/>
            <a:headEnd/>
            <a:tailEnd/>
          </a:ln>
        </p:spPr>
        <p:txBody>
          <a:bodyPr anchor="ctr"/>
          <a:lstStyle/>
          <a:p>
            <a:pPr algn="ctr">
              <a:buFont typeface="Arial" charset="0"/>
              <a:buNone/>
            </a:pPr>
            <a:r>
              <a:rPr lang="en-US" altLang="ru-RU" sz="2800" b="1" dirty="0" smtClean="0">
                <a:latin typeface="Times New Roman" pitchFamily="18" charset="0"/>
                <a:cs typeface="Times New Roman" pitchFamily="18" charset="0"/>
              </a:rPr>
              <a:t>Scheme of the experiments</a:t>
            </a:r>
            <a:endParaRPr lang="ru-RU" altLang="ru-RU" sz="2800" b="1" dirty="0">
              <a:latin typeface="Times New Roman" pitchFamily="18" charset="0"/>
              <a:cs typeface="Times New Roman" pitchFamily="18" charset="0"/>
            </a:endParaRPr>
          </a:p>
        </p:txBody>
      </p:sp>
      <p:sp>
        <p:nvSpPr>
          <p:cNvPr id="23557" name="Rectangle 24"/>
          <p:cNvSpPr>
            <a:spLocks noChangeArrowheads="1"/>
          </p:cNvSpPr>
          <p:nvPr/>
        </p:nvSpPr>
        <p:spPr bwMode="auto">
          <a:xfrm>
            <a:off x="330200" y="948387"/>
            <a:ext cx="8813800" cy="3170099"/>
          </a:xfrm>
          <a:prstGeom prst="rect">
            <a:avLst/>
          </a:prstGeom>
          <a:noFill/>
          <a:ln w="9525">
            <a:noFill/>
            <a:miter lim="800000"/>
            <a:headEnd/>
            <a:tailEnd/>
          </a:ln>
        </p:spPr>
        <p:txBody>
          <a:bodyPr wrap="square">
            <a:spAutoFit/>
          </a:bodyPr>
          <a:lstStyle/>
          <a:p>
            <a:r>
              <a:rPr lang="en-US" altLang="ru-RU" sz="2000" b="1" dirty="0" err="1" smtClean="0">
                <a:latin typeface="Times New Roman" pitchFamily="18" charset="0"/>
                <a:cs typeface="Times New Roman" pitchFamily="18" charset="0"/>
              </a:rPr>
              <a:t>Thermolysis</a:t>
            </a:r>
            <a:r>
              <a:rPr lang="ru-RU" altLang="ru-RU" sz="2000" b="1" dirty="0" smtClean="0">
                <a:latin typeface="Times New Roman" pitchFamily="18" charset="0"/>
                <a:cs typeface="Times New Roman" pitchFamily="18" charset="0"/>
              </a:rPr>
              <a:t>:</a:t>
            </a:r>
            <a:endParaRPr lang="en-US" altLang="ru-RU" sz="2000" b="1" dirty="0" smtClean="0">
              <a:latin typeface="Times New Roman" pitchFamily="18" charset="0"/>
              <a:cs typeface="Times New Roman" pitchFamily="18" charset="0"/>
            </a:endParaRPr>
          </a:p>
          <a:p>
            <a:endParaRPr lang="ru-RU" altLang="ru-RU" sz="2000" b="1" dirty="0">
              <a:latin typeface="Times New Roman" pitchFamily="18" charset="0"/>
              <a:cs typeface="Times New Roman" pitchFamily="18" charset="0"/>
            </a:endParaRPr>
          </a:p>
          <a:p>
            <a:pPr>
              <a:buFont typeface="Arial" charset="0"/>
              <a:buChar char="•"/>
            </a:pPr>
            <a:r>
              <a:rPr lang="ru-RU" altLang="ru-RU" sz="2000" dirty="0">
                <a:latin typeface="Times New Roman" pitchFamily="18" charset="0"/>
                <a:cs typeface="Times New Roman" pitchFamily="18" charset="0"/>
              </a:rPr>
              <a:t> </a:t>
            </a:r>
            <a:r>
              <a:rPr lang="en-US" altLang="ru-RU" sz="2000" dirty="0" smtClean="0">
                <a:latin typeface="Times New Roman" pitchFamily="18" charset="0"/>
                <a:cs typeface="Times New Roman" pitchFamily="18" charset="0"/>
              </a:rPr>
              <a:t>Fuel oil</a:t>
            </a:r>
            <a:endParaRPr lang="ru-RU" altLang="ru-RU" sz="2000" dirty="0">
              <a:latin typeface="Times New Roman" pitchFamily="18" charset="0"/>
              <a:cs typeface="Times New Roman" pitchFamily="18" charset="0"/>
            </a:endParaRPr>
          </a:p>
          <a:p>
            <a:pPr>
              <a:spcBef>
                <a:spcPts val="1200"/>
              </a:spcBef>
              <a:buFont typeface="Arial" charset="0"/>
              <a:buChar char="•"/>
            </a:pPr>
            <a:r>
              <a:rPr lang="ru-RU" altLang="ru-RU" sz="2000" dirty="0">
                <a:latin typeface="Times New Roman" pitchFamily="18" charset="0"/>
                <a:cs typeface="Times New Roman" pitchFamily="18" charset="0"/>
              </a:rPr>
              <a:t> </a:t>
            </a:r>
            <a:r>
              <a:rPr lang="en-US" altLang="ru-RU" sz="2000" dirty="0" smtClean="0">
                <a:latin typeface="Times New Roman" pitchFamily="18" charset="0"/>
                <a:cs typeface="Times New Roman" pitchFamily="18" charset="0"/>
              </a:rPr>
              <a:t>Vegetable oil</a:t>
            </a:r>
            <a:endParaRPr lang="ru-RU" altLang="ru-RU" sz="2000" dirty="0">
              <a:latin typeface="Times New Roman" pitchFamily="18" charset="0"/>
              <a:cs typeface="Times New Roman" pitchFamily="18" charset="0"/>
            </a:endParaRPr>
          </a:p>
          <a:p>
            <a:pPr>
              <a:spcBef>
                <a:spcPts val="1200"/>
              </a:spcBef>
              <a:buFont typeface="Arial" charset="0"/>
              <a:buChar char="•"/>
            </a:pPr>
            <a:r>
              <a:rPr lang="ru-RU" altLang="ru-RU" sz="2000" dirty="0">
                <a:latin typeface="Times New Roman" pitchFamily="18" charset="0"/>
                <a:cs typeface="Times New Roman" pitchFamily="18" charset="0"/>
              </a:rPr>
              <a:t> </a:t>
            </a:r>
            <a:r>
              <a:rPr lang="en-US" altLang="ru-RU" sz="2000" dirty="0" smtClean="0">
                <a:latin typeface="Times New Roman" pitchFamily="18" charset="0"/>
                <a:cs typeface="Times New Roman" pitchFamily="18" charset="0"/>
              </a:rPr>
              <a:t>Fuel oil + Vegetable oil </a:t>
            </a:r>
            <a:r>
              <a:rPr lang="ru-RU" altLang="ru-RU" sz="2000" dirty="0" smtClean="0">
                <a:latin typeface="Times New Roman" pitchFamily="18" charset="0"/>
                <a:cs typeface="Times New Roman" pitchFamily="18" charset="0"/>
              </a:rPr>
              <a:t>(</a:t>
            </a:r>
            <a:r>
              <a:rPr lang="en-US" altLang="ru-RU" sz="2000" dirty="0" smtClean="0">
                <a:latin typeface="Times New Roman" pitchFamily="18" charset="0"/>
                <a:cs typeface="Times New Roman" pitchFamily="18" charset="0"/>
              </a:rPr>
              <a:t>oil content varied from </a:t>
            </a:r>
            <a:r>
              <a:rPr lang="ru-RU" altLang="ru-RU" sz="2000" dirty="0" smtClean="0">
                <a:latin typeface="Times New Roman" pitchFamily="18" charset="0"/>
                <a:cs typeface="Times New Roman" pitchFamily="18" charset="0"/>
              </a:rPr>
              <a:t>2 </a:t>
            </a:r>
            <a:r>
              <a:rPr lang="en-US" altLang="ru-RU" sz="2000" dirty="0" smtClean="0">
                <a:latin typeface="Times New Roman" pitchFamily="18" charset="0"/>
                <a:cs typeface="Times New Roman" pitchFamily="18" charset="0"/>
              </a:rPr>
              <a:t>to</a:t>
            </a:r>
            <a:r>
              <a:rPr lang="ru-RU" altLang="ru-RU" sz="2000" dirty="0" smtClean="0">
                <a:latin typeface="Times New Roman" pitchFamily="18" charset="0"/>
                <a:cs typeface="Times New Roman" pitchFamily="18" charset="0"/>
              </a:rPr>
              <a:t> </a:t>
            </a:r>
            <a:r>
              <a:rPr lang="ru-RU" altLang="ru-RU" sz="2000" dirty="0">
                <a:latin typeface="Times New Roman" pitchFamily="18" charset="0"/>
                <a:cs typeface="Times New Roman" pitchFamily="18" charset="0"/>
              </a:rPr>
              <a:t>10 </a:t>
            </a:r>
            <a:r>
              <a:rPr lang="en-US" altLang="ru-RU" sz="2000" dirty="0" smtClean="0">
                <a:latin typeface="Times New Roman" pitchFamily="18" charset="0"/>
                <a:cs typeface="Times New Roman" pitchFamily="18" charset="0"/>
              </a:rPr>
              <a:t>% wt.</a:t>
            </a:r>
            <a:r>
              <a:rPr lang="ru-RU" altLang="ru-RU" sz="2000" dirty="0" smtClean="0">
                <a:latin typeface="Times New Roman" pitchFamily="18" charset="0"/>
                <a:cs typeface="Times New Roman" pitchFamily="18" charset="0"/>
              </a:rPr>
              <a:t>)</a:t>
            </a:r>
            <a:endParaRPr lang="ru-RU" altLang="ru-RU" sz="2000" dirty="0">
              <a:latin typeface="Times New Roman" pitchFamily="18" charset="0"/>
              <a:cs typeface="Times New Roman" pitchFamily="18" charset="0"/>
            </a:endParaRPr>
          </a:p>
          <a:p>
            <a:pPr>
              <a:spcBef>
                <a:spcPts val="1200"/>
              </a:spcBef>
              <a:buFont typeface="Arial" charset="0"/>
              <a:buChar char="•"/>
            </a:pPr>
            <a:r>
              <a:rPr lang="ru-RU" altLang="ru-RU" sz="2000" dirty="0">
                <a:latin typeface="Times New Roman" pitchFamily="18" charset="0"/>
                <a:cs typeface="Times New Roman" pitchFamily="18" charset="0"/>
              </a:rPr>
              <a:t> </a:t>
            </a:r>
            <a:r>
              <a:rPr lang="en-US" altLang="ru-RU" sz="2000" dirty="0" smtClean="0">
                <a:latin typeface="Times New Roman" pitchFamily="18" charset="0"/>
                <a:cs typeface="Times New Roman" pitchFamily="18" charset="0"/>
              </a:rPr>
              <a:t>Fuel oil + Microspheres </a:t>
            </a:r>
            <a:r>
              <a:rPr lang="ru-RU" altLang="ru-RU" sz="2000" dirty="0" smtClean="0">
                <a:latin typeface="Times New Roman" pitchFamily="18" charset="0"/>
                <a:cs typeface="Times New Roman" pitchFamily="18" charset="0"/>
              </a:rPr>
              <a:t>(</a:t>
            </a:r>
            <a:r>
              <a:rPr lang="en-US" altLang="ru-RU" sz="2000" dirty="0" smtClean="0">
                <a:latin typeface="Times New Roman" pitchFamily="18" charset="0"/>
                <a:cs typeface="Times New Roman" pitchFamily="18" charset="0"/>
              </a:rPr>
              <a:t>10 % wt.</a:t>
            </a:r>
            <a:r>
              <a:rPr lang="ru-RU" altLang="ru-RU" sz="2000" dirty="0" smtClean="0">
                <a:latin typeface="Times New Roman" pitchFamily="18" charset="0"/>
                <a:cs typeface="Times New Roman" pitchFamily="18" charset="0"/>
              </a:rPr>
              <a:t>)</a:t>
            </a:r>
            <a:endParaRPr lang="ru-RU" altLang="ru-RU" sz="2000" dirty="0">
              <a:latin typeface="Times New Roman" pitchFamily="18" charset="0"/>
              <a:cs typeface="Times New Roman" pitchFamily="18" charset="0"/>
            </a:endParaRPr>
          </a:p>
          <a:p>
            <a:pPr>
              <a:spcBef>
                <a:spcPts val="1200"/>
              </a:spcBef>
              <a:buFont typeface="Arial" charset="0"/>
              <a:buChar char="•"/>
            </a:pPr>
            <a:r>
              <a:rPr lang="ru-RU" altLang="ru-RU" sz="2000" dirty="0">
                <a:latin typeface="Times New Roman" pitchFamily="18" charset="0"/>
                <a:cs typeface="Times New Roman" pitchFamily="18" charset="0"/>
              </a:rPr>
              <a:t> </a:t>
            </a:r>
            <a:r>
              <a:rPr lang="en-US" altLang="ru-RU" sz="2000" dirty="0" smtClean="0">
                <a:latin typeface="Times New Roman" pitchFamily="18" charset="0"/>
                <a:cs typeface="Times New Roman" pitchFamily="18" charset="0"/>
              </a:rPr>
              <a:t>Fuel oil + Vegetable oil + Microspheres</a:t>
            </a:r>
            <a:endParaRPr lang="ru-RU" altLang="ru-RU" sz="2000" dirty="0">
              <a:latin typeface="Times New Roman" pitchFamily="18" charset="0"/>
              <a:cs typeface="Times New Roman" pitchFamily="18" charset="0"/>
            </a:endParaRPr>
          </a:p>
          <a:p>
            <a:r>
              <a:rPr lang="ru-RU" altLang="ru-RU" sz="2000" dirty="0">
                <a:latin typeface="Times New Roman" pitchFamily="18" charset="0"/>
                <a:cs typeface="Times New Roman" pitchFamily="18" charset="0"/>
              </a:rPr>
              <a:t>    </a:t>
            </a:r>
            <a:r>
              <a:rPr lang="ru-RU" altLang="ru-RU" sz="2000" dirty="0" smtClean="0">
                <a:latin typeface="Times New Roman" pitchFamily="18" charset="0"/>
                <a:cs typeface="Times New Roman" pitchFamily="18" charset="0"/>
              </a:rPr>
              <a:t>(</a:t>
            </a:r>
            <a:r>
              <a:rPr lang="en-US" altLang="ru-RU" sz="2000" dirty="0" smtClean="0">
                <a:latin typeface="Times New Roman" pitchFamily="18" charset="0"/>
                <a:cs typeface="Times New Roman" pitchFamily="18" charset="0"/>
              </a:rPr>
              <a:t>oil content </a:t>
            </a:r>
            <a:r>
              <a:rPr lang="ru-RU" altLang="ru-RU" sz="2000" dirty="0" smtClean="0">
                <a:latin typeface="Times New Roman" pitchFamily="18" charset="0"/>
                <a:cs typeface="Times New Roman" pitchFamily="18" charset="0"/>
              </a:rPr>
              <a:t>– </a:t>
            </a:r>
            <a:r>
              <a:rPr lang="ru-RU" altLang="ru-RU" sz="2000" dirty="0">
                <a:latin typeface="Times New Roman" pitchFamily="18" charset="0"/>
                <a:cs typeface="Times New Roman" pitchFamily="18" charset="0"/>
              </a:rPr>
              <a:t>8 % </a:t>
            </a:r>
            <a:r>
              <a:rPr lang="en-US" altLang="ru-RU" sz="2000" dirty="0" err="1" smtClean="0">
                <a:latin typeface="Times New Roman" pitchFamily="18" charset="0"/>
                <a:cs typeface="Times New Roman" pitchFamily="18" charset="0"/>
              </a:rPr>
              <a:t>wt</a:t>
            </a:r>
            <a:r>
              <a:rPr lang="ru-RU" altLang="ru-RU" sz="2000" dirty="0" smtClean="0">
                <a:latin typeface="Times New Roman" pitchFamily="18" charset="0"/>
                <a:cs typeface="Times New Roman" pitchFamily="18" charset="0"/>
              </a:rPr>
              <a:t>., </a:t>
            </a:r>
            <a:r>
              <a:rPr lang="en-US" altLang="ru-RU" sz="2000" dirty="0" smtClean="0">
                <a:latin typeface="Times New Roman" pitchFamily="18" charset="0"/>
                <a:cs typeface="Times New Roman" pitchFamily="18" charset="0"/>
              </a:rPr>
              <a:t>microsphere content</a:t>
            </a:r>
            <a:r>
              <a:rPr lang="ru-RU" altLang="ru-RU" sz="2000" dirty="0" smtClean="0">
                <a:latin typeface="Times New Roman" pitchFamily="18" charset="0"/>
                <a:cs typeface="Times New Roman" pitchFamily="18" charset="0"/>
              </a:rPr>
              <a:t> </a:t>
            </a:r>
            <a:r>
              <a:rPr lang="ru-RU" altLang="ru-RU" sz="2000" dirty="0">
                <a:latin typeface="Times New Roman" pitchFamily="18" charset="0"/>
                <a:cs typeface="Times New Roman" pitchFamily="18" charset="0"/>
              </a:rPr>
              <a:t>– 10 % </a:t>
            </a:r>
            <a:r>
              <a:rPr lang="en-US" altLang="ru-RU" sz="2000" dirty="0" err="1" smtClean="0">
                <a:latin typeface="Times New Roman" pitchFamily="18" charset="0"/>
                <a:cs typeface="Times New Roman" pitchFamily="18" charset="0"/>
              </a:rPr>
              <a:t>wt</a:t>
            </a:r>
            <a:r>
              <a:rPr lang="ru-RU" altLang="ru-RU" sz="2000" dirty="0" smtClean="0">
                <a:latin typeface="Times New Roman" pitchFamily="18" charset="0"/>
                <a:cs typeface="Times New Roman" pitchFamily="18" charset="0"/>
              </a:rPr>
              <a:t>.)</a:t>
            </a:r>
            <a:endParaRPr lang="ru-RU" altLang="ru-RU" sz="2000" dirty="0">
              <a:latin typeface="Times New Roman" pitchFamily="18" charset="0"/>
              <a:cs typeface="Times New Roman" pitchFamily="18" charset="0"/>
            </a:endParaRPr>
          </a:p>
        </p:txBody>
      </p:sp>
      <p:sp>
        <p:nvSpPr>
          <p:cNvPr id="23558" name="Rectangle 24"/>
          <p:cNvSpPr>
            <a:spLocks noChangeArrowheads="1"/>
          </p:cNvSpPr>
          <p:nvPr/>
        </p:nvSpPr>
        <p:spPr bwMode="auto">
          <a:xfrm>
            <a:off x="330200" y="4907696"/>
            <a:ext cx="3197225" cy="1631216"/>
          </a:xfrm>
          <a:prstGeom prst="rect">
            <a:avLst/>
          </a:prstGeom>
          <a:noFill/>
          <a:ln w="9525">
            <a:noFill/>
            <a:miter lim="800000"/>
            <a:headEnd/>
            <a:tailEnd/>
          </a:ln>
        </p:spPr>
        <p:txBody>
          <a:bodyPr>
            <a:spAutoFit/>
          </a:bodyPr>
          <a:lstStyle/>
          <a:p>
            <a:r>
              <a:rPr lang="en-US" altLang="ru-RU" sz="2000" b="1" dirty="0" smtClean="0">
                <a:latin typeface="Times New Roman" pitchFamily="18" charset="0"/>
                <a:cs typeface="Times New Roman" pitchFamily="18" charset="0"/>
              </a:rPr>
              <a:t>Condition:</a:t>
            </a:r>
          </a:p>
          <a:p>
            <a:endParaRPr lang="en-US" altLang="ru-RU" sz="2000" b="1" dirty="0">
              <a:latin typeface="Times New Roman" pitchFamily="18" charset="0"/>
              <a:cs typeface="Times New Roman" pitchFamily="18" charset="0"/>
            </a:endParaRPr>
          </a:p>
          <a:p>
            <a:pPr>
              <a:buFontTx/>
              <a:buChar char="•"/>
            </a:pPr>
            <a:r>
              <a:rPr lang="ru-RU" altLang="ru-RU" sz="2000" dirty="0">
                <a:latin typeface="Times New Roman" pitchFamily="18" charset="0"/>
                <a:cs typeface="Times New Roman" pitchFamily="18" charset="0"/>
              </a:rPr>
              <a:t> </a:t>
            </a:r>
            <a:r>
              <a:rPr lang="en-US" altLang="ru-RU" sz="2000" dirty="0" smtClean="0">
                <a:latin typeface="Times New Roman" pitchFamily="18" charset="0"/>
                <a:cs typeface="Times New Roman" pitchFamily="18" charset="0"/>
              </a:rPr>
              <a:t>Temperature</a:t>
            </a:r>
            <a:r>
              <a:rPr lang="ru-RU" altLang="ru-RU" sz="2000" dirty="0" smtClean="0">
                <a:latin typeface="Times New Roman" pitchFamily="18" charset="0"/>
                <a:cs typeface="Times New Roman" pitchFamily="18" charset="0"/>
              </a:rPr>
              <a:t> </a:t>
            </a:r>
            <a:r>
              <a:rPr lang="ru-RU" altLang="ru-RU" sz="2000" dirty="0">
                <a:latin typeface="Times New Roman" pitchFamily="18" charset="0"/>
                <a:cs typeface="Times New Roman" pitchFamily="18" charset="0"/>
              </a:rPr>
              <a:t>4</a:t>
            </a:r>
            <a:r>
              <a:rPr lang="en-US" altLang="ru-RU" sz="2000" dirty="0">
                <a:latin typeface="Times New Roman" pitchFamily="18" charset="0"/>
                <a:cs typeface="Times New Roman" pitchFamily="18" charset="0"/>
              </a:rPr>
              <a:t>50</a:t>
            </a:r>
            <a:r>
              <a:rPr lang="ru-RU" altLang="ru-RU" sz="2000" baseline="30000" dirty="0" err="1">
                <a:latin typeface="Times New Roman" pitchFamily="18" charset="0"/>
                <a:cs typeface="Times New Roman" pitchFamily="18" charset="0"/>
              </a:rPr>
              <a:t>о</a:t>
            </a:r>
            <a:r>
              <a:rPr lang="ru-RU" altLang="ru-RU" sz="2000" dirty="0" err="1">
                <a:latin typeface="Times New Roman" pitchFamily="18" charset="0"/>
                <a:cs typeface="Times New Roman" pitchFamily="18" charset="0"/>
              </a:rPr>
              <a:t>С</a:t>
            </a:r>
            <a:endParaRPr lang="ru-RU" altLang="ru-RU" sz="2000" dirty="0">
              <a:latin typeface="Times New Roman" pitchFamily="18" charset="0"/>
              <a:cs typeface="Times New Roman" pitchFamily="18" charset="0"/>
            </a:endParaRPr>
          </a:p>
          <a:p>
            <a:pPr>
              <a:buFontTx/>
              <a:buChar char="•"/>
            </a:pPr>
            <a:r>
              <a:rPr lang="ru-RU" altLang="ru-RU" sz="2000" dirty="0">
                <a:latin typeface="Times New Roman" pitchFamily="18" charset="0"/>
                <a:cs typeface="Times New Roman" pitchFamily="18" charset="0"/>
              </a:rPr>
              <a:t> </a:t>
            </a:r>
            <a:r>
              <a:rPr lang="en-US" altLang="ru-RU" sz="2000" dirty="0" smtClean="0">
                <a:latin typeface="Times New Roman" pitchFamily="18" charset="0"/>
                <a:cs typeface="Times New Roman" pitchFamily="18" charset="0"/>
              </a:rPr>
              <a:t>Duration</a:t>
            </a:r>
            <a:r>
              <a:rPr lang="ru-RU" altLang="ru-RU" sz="2000" dirty="0" smtClean="0">
                <a:latin typeface="Times New Roman" pitchFamily="18" charset="0"/>
                <a:cs typeface="Times New Roman" pitchFamily="18" charset="0"/>
              </a:rPr>
              <a:t> </a:t>
            </a:r>
            <a:r>
              <a:rPr lang="en-US" altLang="ru-RU" sz="2000" dirty="0">
                <a:latin typeface="Times New Roman" pitchFamily="18" charset="0"/>
                <a:cs typeface="Times New Roman" pitchFamily="18" charset="0"/>
              </a:rPr>
              <a:t>120</a:t>
            </a:r>
            <a:r>
              <a:rPr lang="ru-RU" altLang="ru-RU" sz="2000" dirty="0">
                <a:latin typeface="Times New Roman" pitchFamily="18" charset="0"/>
                <a:cs typeface="Times New Roman" pitchFamily="18" charset="0"/>
              </a:rPr>
              <a:t> </a:t>
            </a:r>
            <a:r>
              <a:rPr lang="en-US" altLang="ru-RU" sz="2000" dirty="0" smtClean="0">
                <a:latin typeface="Times New Roman" pitchFamily="18" charset="0"/>
                <a:cs typeface="Times New Roman" pitchFamily="18" charset="0"/>
              </a:rPr>
              <a:t>min</a:t>
            </a:r>
            <a:endParaRPr lang="ru-RU" altLang="ru-RU" sz="2000" dirty="0">
              <a:latin typeface="Times New Roman" pitchFamily="18" charset="0"/>
              <a:cs typeface="Times New Roman" pitchFamily="18" charset="0"/>
            </a:endParaRPr>
          </a:p>
          <a:p>
            <a:endParaRPr lang="ru-RU" altLang="ru-RU"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43F5C484-A359-4C07-AFD2-B94BF7A07C00}" type="slidenum">
              <a:rPr lang="ru-RU" smtClean="0"/>
              <a:pPr>
                <a:defRPr/>
              </a:pPr>
              <a:t>13</a:t>
            </a:fld>
            <a:endParaRPr lang="ru-RU"/>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22366" y="1052736"/>
            <a:ext cx="7488832" cy="3659900"/>
          </a:xfrm>
          <a:prstGeom prst="rect">
            <a:avLst/>
          </a:prstGeom>
          <a:noFill/>
          <a:ln w="9525">
            <a:noFill/>
            <a:miter lim="800000"/>
            <a:headEnd/>
            <a:tailEnd/>
          </a:ln>
        </p:spPr>
      </p:pic>
      <p:sp>
        <p:nvSpPr>
          <p:cNvPr id="4" name="Rectangle 24"/>
          <p:cNvSpPr>
            <a:spLocks noChangeArrowheads="1"/>
          </p:cNvSpPr>
          <p:nvPr/>
        </p:nvSpPr>
        <p:spPr bwMode="auto">
          <a:xfrm>
            <a:off x="1246402" y="5082768"/>
            <a:ext cx="6840760" cy="400110"/>
          </a:xfrm>
          <a:prstGeom prst="rect">
            <a:avLst/>
          </a:prstGeom>
          <a:noFill/>
          <a:ln w="9525">
            <a:noFill/>
            <a:miter lim="800000"/>
            <a:headEnd/>
            <a:tailEnd/>
          </a:ln>
        </p:spPr>
        <p:txBody>
          <a:bodyPr wrap="square">
            <a:spAutoFit/>
          </a:bodyPr>
          <a:lstStyle/>
          <a:p>
            <a:pPr algn="ctr"/>
            <a:r>
              <a:rPr lang="en-US" altLang="ru-RU" sz="2000" b="1" dirty="0" smtClean="0">
                <a:latin typeface="Times New Roman" pitchFamily="18" charset="0"/>
                <a:cs typeface="Times New Roman" pitchFamily="18" charset="0"/>
              </a:rPr>
              <a:t>Figure 3. </a:t>
            </a:r>
            <a:r>
              <a:rPr lang="en-US" altLang="ru-RU" sz="2000" dirty="0" smtClean="0">
                <a:latin typeface="Times New Roman" pitchFamily="18" charset="0"/>
                <a:cs typeface="Times New Roman" pitchFamily="18" charset="0"/>
              </a:rPr>
              <a:t>Separation of cracking products</a:t>
            </a:r>
            <a:endParaRPr lang="en-US" alt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015708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423465FF-602C-4FDA-9B11-86770A796C09}" type="slidenum">
              <a:rPr lang="ru-RU" smtClean="0"/>
              <a:pPr>
                <a:defRPr/>
              </a:pPr>
              <a:t>14</a:t>
            </a:fld>
            <a:endParaRPr lang="ru-RU" dirty="0"/>
          </a:p>
        </p:txBody>
      </p:sp>
      <p:sp>
        <p:nvSpPr>
          <p:cNvPr id="25602" name="Заголовок 1"/>
          <p:cNvSpPr>
            <a:spLocks noGrp="1"/>
          </p:cNvSpPr>
          <p:nvPr>
            <p:ph type="title"/>
          </p:nvPr>
        </p:nvSpPr>
        <p:spPr>
          <a:xfrm>
            <a:off x="468313" y="0"/>
            <a:ext cx="8229600" cy="765175"/>
          </a:xfrm>
        </p:spPr>
        <p:txBody>
          <a:bodyPr/>
          <a:lstStyle/>
          <a:p>
            <a:r>
              <a:rPr lang="en-US" sz="2800" b="1" dirty="0" smtClean="0">
                <a:latin typeface="Times New Roman" pitchFamily="18" charset="0"/>
                <a:cs typeface="Times New Roman" pitchFamily="18" charset="0"/>
              </a:rPr>
              <a:t>Yield of distillate fractions</a:t>
            </a:r>
            <a:endParaRPr lang="ru-RU" sz="2800" b="1" dirty="0" smtClean="0">
              <a:latin typeface="Times New Roman" pitchFamily="18" charset="0"/>
              <a:cs typeface="Times New Roman" pitchFamily="18" charset="0"/>
            </a:endParaRPr>
          </a:p>
        </p:txBody>
      </p:sp>
      <p:graphicFrame>
        <p:nvGraphicFramePr>
          <p:cNvPr id="11" name="Диаграмма 10"/>
          <p:cNvGraphicFramePr>
            <a:graphicFrameLocks/>
          </p:cNvGraphicFramePr>
          <p:nvPr>
            <p:extLst>
              <p:ext uri="{D42A27DB-BD31-4B8C-83A1-F6EECF244321}">
                <p14:modId xmlns:p14="http://schemas.microsoft.com/office/powerpoint/2010/main" val="3310514568"/>
              </p:ext>
            </p:extLst>
          </p:nvPr>
        </p:nvGraphicFramePr>
        <p:xfrm>
          <a:off x="803113" y="937466"/>
          <a:ext cx="7560000" cy="5230800"/>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Прямая со стрелкой 2"/>
          <p:cNvCxnSpPr/>
          <p:nvPr/>
        </p:nvCxnSpPr>
        <p:spPr>
          <a:xfrm flipH="1">
            <a:off x="1835150" y="1517650"/>
            <a:ext cx="792163" cy="1335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a:stCxn id="25607" idx="3"/>
          </p:cNvCxnSpPr>
          <p:nvPr/>
        </p:nvCxnSpPr>
        <p:spPr>
          <a:xfrm>
            <a:off x="3473450" y="1311275"/>
            <a:ext cx="1819275" cy="301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607" name="TextBox 1"/>
          <p:cNvSpPr txBox="1">
            <a:spLocks noChangeArrowheads="1"/>
          </p:cNvSpPr>
          <p:nvPr/>
        </p:nvSpPr>
        <p:spPr bwMode="auto">
          <a:xfrm>
            <a:off x="2555875" y="1141413"/>
            <a:ext cx="917575" cy="338137"/>
          </a:xfrm>
          <a:prstGeom prst="rect">
            <a:avLst/>
          </a:prstGeom>
          <a:noFill/>
          <a:ln w="9525">
            <a:noFill/>
            <a:miter lim="800000"/>
            <a:headEnd/>
            <a:tailEnd/>
          </a:ln>
        </p:spPr>
        <p:txBody>
          <a:bodyPr wrap="none">
            <a:spAutoFit/>
          </a:bodyPr>
          <a:lstStyle/>
          <a:p>
            <a:r>
              <a:rPr lang="ru-RU" sz="1600" b="1">
                <a:solidFill>
                  <a:srgbClr val="FF0000"/>
                </a:solidFill>
                <a:latin typeface="Times New Roman" pitchFamily="18" charset="0"/>
                <a:cs typeface="Times New Roman" pitchFamily="18" charset="0"/>
              </a:rPr>
              <a:t>+25.1 %</a:t>
            </a:r>
          </a:p>
        </p:txBody>
      </p:sp>
      <p:sp>
        <p:nvSpPr>
          <p:cNvPr id="25608" name="Line 8"/>
          <p:cNvSpPr>
            <a:spLocks noChangeShapeType="1"/>
          </p:cNvSpPr>
          <p:nvPr/>
        </p:nvSpPr>
        <p:spPr bwMode="auto">
          <a:xfrm>
            <a:off x="7380288" y="1141413"/>
            <a:ext cx="0" cy="1711325"/>
          </a:xfrm>
          <a:prstGeom prst="line">
            <a:avLst/>
          </a:prstGeom>
          <a:noFill/>
          <a:ln w="28575">
            <a:solidFill>
              <a:srgbClr val="FF0000"/>
            </a:solidFill>
            <a:prstDash val="sysDot"/>
            <a:round/>
            <a:headEnd/>
            <a:tailEnd/>
          </a:ln>
        </p:spPr>
        <p:txBody>
          <a:bodyPr/>
          <a:lstStyle/>
          <a:p>
            <a:endParaRPr lang="ru-RU"/>
          </a:p>
        </p:txBody>
      </p:sp>
      <p:sp>
        <p:nvSpPr>
          <p:cNvPr id="25609" name="Line 8"/>
          <p:cNvSpPr>
            <a:spLocks noChangeShapeType="1"/>
          </p:cNvSpPr>
          <p:nvPr/>
        </p:nvSpPr>
        <p:spPr bwMode="auto">
          <a:xfrm>
            <a:off x="7380288" y="3213100"/>
            <a:ext cx="1587" cy="2401888"/>
          </a:xfrm>
          <a:prstGeom prst="line">
            <a:avLst/>
          </a:prstGeom>
          <a:noFill/>
          <a:ln w="28575">
            <a:solidFill>
              <a:srgbClr val="FF0000"/>
            </a:solidFill>
            <a:prstDash val="sysDot"/>
            <a:round/>
            <a:headEnd/>
            <a:tailEnd/>
          </a:ln>
        </p:spPr>
        <p:txBody>
          <a:bodyPr/>
          <a:lstStyle/>
          <a:p>
            <a:endParaRPr lang="ru-RU"/>
          </a:p>
        </p:txBody>
      </p:sp>
      <p:sp>
        <p:nvSpPr>
          <p:cNvPr id="25610" name="TextBox 1"/>
          <p:cNvSpPr txBox="1">
            <a:spLocks noChangeArrowheads="1"/>
          </p:cNvSpPr>
          <p:nvPr/>
        </p:nvSpPr>
        <p:spPr bwMode="auto">
          <a:xfrm rot="-1911498">
            <a:off x="4830763" y="1576388"/>
            <a:ext cx="815975" cy="338137"/>
          </a:xfrm>
          <a:prstGeom prst="rect">
            <a:avLst/>
          </a:prstGeom>
          <a:noFill/>
          <a:ln w="9525">
            <a:noFill/>
            <a:miter lim="800000"/>
            <a:headEnd/>
            <a:tailEnd/>
          </a:ln>
        </p:spPr>
        <p:txBody>
          <a:bodyPr wrap="none">
            <a:spAutoFit/>
          </a:bodyPr>
          <a:lstStyle/>
          <a:p>
            <a:r>
              <a:rPr lang="ru-RU" sz="1600" b="1">
                <a:solidFill>
                  <a:schemeClr val="bg1"/>
                </a:solidFill>
                <a:latin typeface="Times New Roman" pitchFamily="18" charset="0"/>
                <a:cs typeface="Times New Roman" pitchFamily="18" charset="0"/>
              </a:rPr>
              <a:t>+8.3 %</a:t>
            </a:r>
          </a:p>
        </p:txBody>
      </p:sp>
      <p:sp>
        <p:nvSpPr>
          <p:cNvPr id="2" name="TextBox 1"/>
          <p:cNvSpPr txBox="1"/>
          <p:nvPr/>
        </p:nvSpPr>
        <p:spPr>
          <a:xfrm>
            <a:off x="1354587" y="5829712"/>
            <a:ext cx="1854000"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Fraction IBP-200°C</a:t>
            </a:r>
            <a:endParaRPr lang="ru-RU" sz="16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3563888" y="5829712"/>
            <a:ext cx="1842870"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Fraction 200-360°C</a:t>
            </a:r>
            <a:endParaRPr lang="ru-RU" sz="16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5789915" y="5829712"/>
            <a:ext cx="2573198"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Summar</a:t>
            </a:r>
            <a:r>
              <a:rPr lang="en-US" sz="1600" dirty="0">
                <a:latin typeface="Times New Roman" panose="02020603050405020304" pitchFamily="18" charset="0"/>
                <a:cs typeface="Times New Roman" panose="02020603050405020304" pitchFamily="18" charset="0"/>
              </a:rPr>
              <a:t>y</a:t>
            </a:r>
            <a:r>
              <a:rPr lang="en-US" sz="1600" dirty="0" smtClean="0">
                <a:latin typeface="Times New Roman" panose="02020603050405020304" pitchFamily="18" charset="0"/>
                <a:cs typeface="Times New Roman" panose="02020603050405020304" pitchFamily="18" charset="0"/>
              </a:rPr>
              <a:t> fraction output</a:t>
            </a:r>
            <a:endParaRPr lang="ru-RU"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D3E3245C-0833-4CC9-8323-B1174E5B502B}" type="slidenum">
              <a:rPr lang="ru-RU" smtClean="0"/>
              <a:pPr>
                <a:defRPr/>
              </a:pPr>
              <a:t>15</a:t>
            </a:fld>
            <a:endParaRPr lang="ru-RU"/>
          </a:p>
        </p:txBody>
      </p:sp>
      <p:sp>
        <p:nvSpPr>
          <p:cNvPr id="26626" name="Заголовок 1"/>
          <p:cNvSpPr>
            <a:spLocks noGrp="1"/>
          </p:cNvSpPr>
          <p:nvPr>
            <p:ph type="title"/>
          </p:nvPr>
        </p:nvSpPr>
        <p:spPr>
          <a:xfrm>
            <a:off x="395288" y="0"/>
            <a:ext cx="8229600" cy="333375"/>
          </a:xfrm>
        </p:spPr>
        <p:txBody>
          <a:bodyPr/>
          <a:lstStyle/>
          <a:p>
            <a:r>
              <a:rPr lang="en-US" sz="2800" b="1" dirty="0" smtClean="0">
                <a:latin typeface="Times New Roman" pitchFamily="18" charset="0"/>
                <a:cs typeface="Times New Roman" pitchFamily="18" charset="0"/>
              </a:rPr>
              <a:t>Yields of products</a:t>
            </a:r>
            <a:endParaRPr lang="ru-RU" sz="2800" b="1" dirty="0" smtClean="0">
              <a:latin typeface="Times New Roman" pitchFamily="18" charset="0"/>
              <a:cs typeface="Times New Roman" pitchFamily="18" charset="0"/>
            </a:endParaRPr>
          </a:p>
        </p:txBody>
      </p:sp>
      <p:sp>
        <p:nvSpPr>
          <p:cNvPr id="39113" name="Овал 39112"/>
          <p:cNvSpPr/>
          <p:nvPr/>
        </p:nvSpPr>
        <p:spPr>
          <a:xfrm>
            <a:off x="5068888" y="3616325"/>
            <a:ext cx="255587" cy="24447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ru-RU"/>
          </a:p>
        </p:txBody>
      </p:sp>
      <p:graphicFrame>
        <p:nvGraphicFramePr>
          <p:cNvPr id="83" name="Диаграмма 82"/>
          <p:cNvGraphicFramePr>
            <a:graphicFrameLocks/>
          </p:cNvGraphicFramePr>
          <p:nvPr/>
        </p:nvGraphicFramePr>
        <p:xfrm>
          <a:off x="1187624" y="238156"/>
          <a:ext cx="6336704" cy="31289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4" name="Диаграмма 83"/>
          <p:cNvGraphicFramePr>
            <a:graphicFrameLocks/>
          </p:cNvGraphicFramePr>
          <p:nvPr/>
        </p:nvGraphicFramePr>
        <p:xfrm>
          <a:off x="1107995" y="3367087"/>
          <a:ext cx="6865894" cy="3241675"/>
        </p:xfrm>
        <a:graphic>
          <a:graphicData uri="http://schemas.openxmlformats.org/drawingml/2006/chart">
            <c:chart xmlns:c="http://schemas.openxmlformats.org/drawingml/2006/chart" xmlns:r="http://schemas.openxmlformats.org/officeDocument/2006/relationships" r:id="rId4"/>
          </a:graphicData>
        </a:graphic>
      </p:graphicFrame>
      <p:sp>
        <p:nvSpPr>
          <p:cNvPr id="26631" name="Line 8"/>
          <p:cNvSpPr>
            <a:spLocks noChangeShapeType="1"/>
          </p:cNvSpPr>
          <p:nvPr/>
        </p:nvSpPr>
        <p:spPr bwMode="auto">
          <a:xfrm>
            <a:off x="6667500" y="614363"/>
            <a:ext cx="0" cy="2206625"/>
          </a:xfrm>
          <a:prstGeom prst="line">
            <a:avLst/>
          </a:prstGeom>
          <a:noFill/>
          <a:ln w="28575">
            <a:solidFill>
              <a:srgbClr val="FF0000"/>
            </a:solidFill>
            <a:prstDash val="sysDot"/>
            <a:round/>
            <a:headEnd/>
            <a:tailEnd/>
          </a:ln>
        </p:spPr>
        <p:txBody>
          <a:bodyPr/>
          <a:lstStyle/>
          <a:p>
            <a:endParaRPr lang="ru-RU"/>
          </a:p>
        </p:txBody>
      </p:sp>
      <p:sp>
        <p:nvSpPr>
          <p:cNvPr id="26632" name="Line 9"/>
          <p:cNvSpPr>
            <a:spLocks noChangeShapeType="1"/>
          </p:cNvSpPr>
          <p:nvPr/>
        </p:nvSpPr>
        <p:spPr bwMode="auto">
          <a:xfrm>
            <a:off x="6667500" y="3822700"/>
            <a:ext cx="0" cy="2270125"/>
          </a:xfrm>
          <a:prstGeom prst="line">
            <a:avLst/>
          </a:prstGeom>
          <a:noFill/>
          <a:ln w="28575">
            <a:solidFill>
              <a:srgbClr val="FF0000"/>
            </a:solidFill>
            <a:prstDash val="sysDot"/>
            <a:round/>
            <a:headEnd/>
            <a:tailEnd/>
          </a:ln>
        </p:spPr>
        <p:txBody>
          <a:bodyPr/>
          <a:lstStyle/>
          <a:p>
            <a:endParaRPr lang="ru-RU"/>
          </a:p>
        </p:txBody>
      </p:sp>
      <p:sp>
        <p:nvSpPr>
          <p:cNvPr id="26635" name="Прямоугольник 2"/>
          <p:cNvSpPr>
            <a:spLocks noChangeArrowheads="1"/>
          </p:cNvSpPr>
          <p:nvPr/>
        </p:nvSpPr>
        <p:spPr bwMode="auto">
          <a:xfrm>
            <a:off x="7019925" y="4421188"/>
            <a:ext cx="261938" cy="277812"/>
          </a:xfrm>
          <a:prstGeom prst="rect">
            <a:avLst/>
          </a:prstGeom>
          <a:noFill/>
          <a:ln w="9525">
            <a:noFill/>
            <a:miter lim="800000"/>
            <a:headEnd/>
            <a:tailEnd/>
          </a:ln>
        </p:spPr>
        <p:txBody>
          <a:bodyPr wrap="none">
            <a:spAutoFit/>
          </a:bodyPr>
          <a:lstStyle/>
          <a:p>
            <a:r>
              <a:rPr lang="ru-RU" altLang="ru-RU" sz="1200">
                <a:latin typeface="Times New Roman" pitchFamily="18" charset="0"/>
                <a:cs typeface="Times New Roman" pitchFamily="18" charset="0"/>
              </a:rPr>
              <a:t>*</a:t>
            </a:r>
            <a:endParaRPr lang="ru-RU" sz="1200"/>
          </a:p>
        </p:txBody>
      </p:sp>
      <p:pic>
        <p:nvPicPr>
          <p:cNvPr id="2" name="Рисунок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7548" y="0"/>
            <a:ext cx="7108902" cy="68580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E591A5E-A279-4BF5-9DE0-715B52E85423}" type="slidenum">
              <a:rPr lang="ru-RU" smtClean="0"/>
              <a:pPr>
                <a:defRPr/>
              </a:pPr>
              <a:t>16</a:t>
            </a:fld>
            <a:endParaRPr lang="ru-RU"/>
          </a:p>
        </p:txBody>
      </p:sp>
      <p:sp>
        <p:nvSpPr>
          <p:cNvPr id="27650" name="Прямоугольник 6"/>
          <p:cNvSpPr>
            <a:spLocks noChangeArrowheads="1"/>
          </p:cNvSpPr>
          <p:nvPr/>
        </p:nvSpPr>
        <p:spPr bwMode="auto">
          <a:xfrm>
            <a:off x="0" y="5670550"/>
            <a:ext cx="7775575" cy="1200150"/>
          </a:xfrm>
          <a:prstGeom prst="rect">
            <a:avLst/>
          </a:prstGeom>
          <a:noFill/>
          <a:ln w="9525">
            <a:noFill/>
            <a:miter lim="800000"/>
            <a:headEnd/>
            <a:tailEnd/>
          </a:ln>
        </p:spPr>
        <p:txBody>
          <a:bodyPr>
            <a:spAutoFit/>
          </a:bodyPr>
          <a:lstStyle/>
          <a:p>
            <a:r>
              <a:rPr lang="en-US" sz="1200" b="1" i="1" dirty="0" smtClean="0">
                <a:latin typeface="Times New Roman" pitchFamily="18" charset="0"/>
                <a:cs typeface="Times New Roman" pitchFamily="18" charset="0"/>
              </a:rPr>
              <a:t>Legend</a:t>
            </a:r>
            <a:r>
              <a:rPr lang="ru-RU" sz="1200" b="1" i="1" dirty="0" smtClean="0">
                <a:latin typeface="Times New Roman" pitchFamily="18" charset="0"/>
                <a:cs typeface="Times New Roman" pitchFamily="18" charset="0"/>
              </a:rPr>
              <a:t>:</a:t>
            </a:r>
            <a:r>
              <a:rPr lang="ru-RU" sz="1200" i="1" dirty="0" smtClean="0">
                <a:latin typeface="Times New Roman" pitchFamily="18" charset="0"/>
                <a:cs typeface="Times New Roman" pitchFamily="18" charset="0"/>
              </a:rPr>
              <a:t> </a:t>
            </a:r>
            <a:r>
              <a:rPr lang="en-US" sz="1200" i="1" dirty="0" smtClean="0">
                <a:latin typeface="Times New Roman" pitchFamily="18" charset="0"/>
                <a:cs typeface="Times New Roman" pitchFamily="18" charset="0"/>
              </a:rPr>
              <a:t>F – fuel oil</a:t>
            </a:r>
            <a:r>
              <a:rPr lang="ru-RU" sz="1200" i="1" dirty="0" smtClean="0">
                <a:latin typeface="Times New Roman" pitchFamily="18" charset="0"/>
                <a:cs typeface="Times New Roman" pitchFamily="18" charset="0"/>
              </a:rPr>
              <a:t>; </a:t>
            </a:r>
            <a:r>
              <a:rPr lang="en-US" sz="1200" i="1" dirty="0" smtClean="0">
                <a:latin typeface="Times New Roman" pitchFamily="18" charset="0"/>
                <a:cs typeface="Times New Roman" pitchFamily="18" charset="0"/>
              </a:rPr>
              <a:t>O – Unrefined vegetable oil</a:t>
            </a:r>
            <a:r>
              <a:rPr lang="ru-RU" sz="1200" i="1" dirty="0" smtClean="0">
                <a:latin typeface="Times New Roman" pitchFamily="18" charset="0"/>
                <a:cs typeface="Times New Roman" pitchFamily="18" charset="0"/>
              </a:rPr>
              <a:t>; </a:t>
            </a:r>
            <a:r>
              <a:rPr lang="en-US" sz="1200" i="1" dirty="0" smtClean="0">
                <a:latin typeface="Times New Roman" pitchFamily="18" charset="0"/>
                <a:cs typeface="Times New Roman" pitchFamily="18" charset="0"/>
              </a:rPr>
              <a:t>M – microspheres</a:t>
            </a:r>
            <a:r>
              <a:rPr lang="ru-RU" sz="1200" i="1" dirty="0" smtClean="0">
                <a:latin typeface="Times New Roman" pitchFamily="18" charset="0"/>
                <a:cs typeface="Times New Roman" pitchFamily="18" charset="0"/>
              </a:rPr>
              <a:t>; </a:t>
            </a:r>
            <a:endParaRPr lang="ru-RU" sz="1200" i="1" dirty="0">
              <a:latin typeface="Times New Roman" pitchFamily="18" charset="0"/>
              <a:cs typeface="Times New Roman" pitchFamily="18" charset="0"/>
            </a:endParaRPr>
          </a:p>
          <a:p>
            <a:r>
              <a:rPr lang="en-US" sz="1200" b="1" i="1" dirty="0" smtClean="0">
                <a:latin typeface="Times New Roman" pitchFamily="18" charset="0"/>
                <a:cs typeface="Times New Roman" pitchFamily="18" charset="0"/>
              </a:rPr>
              <a:t>Composition</a:t>
            </a:r>
            <a:r>
              <a:rPr lang="ru-RU" sz="1200" b="1" i="1" dirty="0" smtClean="0">
                <a:latin typeface="Times New Roman" pitchFamily="18" charset="0"/>
                <a:cs typeface="Times New Roman" pitchFamily="18" charset="0"/>
              </a:rPr>
              <a:t>: </a:t>
            </a:r>
            <a:endParaRPr lang="ru-RU" sz="1200" b="1" i="1" dirty="0">
              <a:latin typeface="Times New Roman" pitchFamily="18" charset="0"/>
              <a:cs typeface="Times New Roman" pitchFamily="18" charset="0"/>
            </a:endParaRPr>
          </a:p>
          <a:p>
            <a:r>
              <a:rPr lang="en-US" sz="1200" i="1" dirty="0" smtClean="0">
                <a:latin typeface="Times New Roman" pitchFamily="18" charset="0"/>
                <a:cs typeface="Times New Roman" pitchFamily="18" charset="0"/>
              </a:rPr>
              <a:t>F</a:t>
            </a:r>
            <a:r>
              <a:rPr lang="ru-RU" sz="1200" i="1" dirty="0" smtClean="0">
                <a:latin typeface="Times New Roman" pitchFamily="18" charset="0"/>
                <a:cs typeface="Times New Roman" pitchFamily="18" charset="0"/>
              </a:rPr>
              <a:t> </a:t>
            </a:r>
            <a:r>
              <a:rPr lang="ru-RU" sz="1200" i="1" dirty="0">
                <a:latin typeface="Times New Roman" pitchFamily="18" charset="0"/>
                <a:cs typeface="Times New Roman" pitchFamily="18" charset="0"/>
              </a:rPr>
              <a:t>/ </a:t>
            </a:r>
            <a:r>
              <a:rPr lang="en-US" sz="1200" i="1" dirty="0">
                <a:latin typeface="Times New Roman" pitchFamily="18" charset="0"/>
                <a:cs typeface="Times New Roman" pitchFamily="18" charset="0"/>
              </a:rPr>
              <a:t>M</a:t>
            </a:r>
            <a:r>
              <a:rPr lang="ru-RU" sz="1200" i="1" dirty="0" smtClean="0">
                <a:latin typeface="Times New Roman" pitchFamily="18" charset="0"/>
                <a:cs typeface="Times New Roman" pitchFamily="18" charset="0"/>
              </a:rPr>
              <a:t> </a:t>
            </a:r>
            <a:r>
              <a:rPr lang="ru-RU" sz="1200" i="1" dirty="0">
                <a:latin typeface="Times New Roman" pitchFamily="18" charset="0"/>
                <a:cs typeface="Times New Roman" pitchFamily="18" charset="0"/>
              </a:rPr>
              <a:t>= 90 : 10 </a:t>
            </a:r>
            <a:r>
              <a:rPr lang="ru-RU" sz="1200" i="1" dirty="0" err="1">
                <a:latin typeface="Times New Roman" pitchFamily="18" charset="0"/>
                <a:cs typeface="Times New Roman" pitchFamily="18" charset="0"/>
              </a:rPr>
              <a:t>мас</a:t>
            </a:r>
            <a:r>
              <a:rPr lang="ru-RU" sz="1200" i="1" dirty="0">
                <a:latin typeface="Times New Roman" pitchFamily="18" charset="0"/>
                <a:cs typeface="Times New Roman" pitchFamily="18" charset="0"/>
              </a:rPr>
              <a:t>. %; </a:t>
            </a:r>
          </a:p>
          <a:p>
            <a:r>
              <a:rPr lang="en-US" sz="1200" i="1" dirty="0" smtClean="0">
                <a:latin typeface="Times New Roman" pitchFamily="18" charset="0"/>
                <a:cs typeface="Times New Roman" pitchFamily="18" charset="0"/>
              </a:rPr>
              <a:t>F </a:t>
            </a:r>
            <a:r>
              <a:rPr lang="ru-RU" sz="1200" i="1" dirty="0" smtClean="0">
                <a:latin typeface="Times New Roman" pitchFamily="18" charset="0"/>
                <a:cs typeface="Times New Roman" pitchFamily="18" charset="0"/>
              </a:rPr>
              <a:t>/</a:t>
            </a:r>
            <a:r>
              <a:rPr lang="en-US" sz="1200" i="1" dirty="0" smtClean="0">
                <a:latin typeface="Times New Roman" pitchFamily="18" charset="0"/>
                <a:cs typeface="Times New Roman" pitchFamily="18" charset="0"/>
              </a:rPr>
              <a:t> O</a:t>
            </a:r>
            <a:r>
              <a:rPr lang="ru-RU" sz="1200" i="1" dirty="0" smtClean="0">
                <a:latin typeface="Times New Roman" pitchFamily="18" charset="0"/>
                <a:cs typeface="Times New Roman" pitchFamily="18" charset="0"/>
              </a:rPr>
              <a:t> </a:t>
            </a:r>
            <a:r>
              <a:rPr lang="ru-RU" sz="1200" i="1" dirty="0">
                <a:latin typeface="Times New Roman" pitchFamily="18" charset="0"/>
                <a:cs typeface="Times New Roman" pitchFamily="18" charset="0"/>
              </a:rPr>
              <a:t>= 92 / 8 </a:t>
            </a:r>
            <a:r>
              <a:rPr lang="ru-RU" sz="1200" i="1" dirty="0" err="1">
                <a:latin typeface="Times New Roman" pitchFamily="18" charset="0"/>
                <a:cs typeface="Times New Roman" pitchFamily="18" charset="0"/>
              </a:rPr>
              <a:t>мас</a:t>
            </a:r>
            <a:r>
              <a:rPr lang="ru-RU" sz="1200" i="1" dirty="0">
                <a:latin typeface="Times New Roman" pitchFamily="18" charset="0"/>
                <a:cs typeface="Times New Roman" pitchFamily="18" charset="0"/>
              </a:rPr>
              <a:t>. %; </a:t>
            </a:r>
          </a:p>
          <a:p>
            <a:r>
              <a:rPr lang="en-US" sz="1200" i="1" dirty="0" smtClean="0">
                <a:latin typeface="Times New Roman" pitchFamily="18" charset="0"/>
                <a:cs typeface="Times New Roman" pitchFamily="18" charset="0"/>
              </a:rPr>
              <a:t>F</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en-US" sz="1200" i="1" dirty="0" smtClean="0">
                <a:latin typeface="Times New Roman" pitchFamily="18" charset="0"/>
                <a:cs typeface="Times New Roman" pitchFamily="18" charset="0"/>
              </a:rPr>
              <a:t>O</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en-US" sz="1200" i="1" dirty="0" smtClean="0">
                <a:latin typeface="Times New Roman" pitchFamily="18" charset="0"/>
                <a:cs typeface="Times New Roman" pitchFamily="18" charset="0"/>
              </a:rPr>
              <a:t>M</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82.8</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7.2</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10.0 </a:t>
            </a:r>
            <a:r>
              <a:rPr lang="ru-RU" sz="1200" i="1" dirty="0" err="1">
                <a:latin typeface="Times New Roman" pitchFamily="18" charset="0"/>
                <a:cs typeface="Times New Roman" pitchFamily="18" charset="0"/>
              </a:rPr>
              <a:t>мас</a:t>
            </a:r>
            <a:r>
              <a:rPr lang="ru-RU" sz="1200" i="1" dirty="0">
                <a:latin typeface="Times New Roman" pitchFamily="18" charset="0"/>
                <a:cs typeface="Times New Roman" pitchFamily="18" charset="0"/>
              </a:rPr>
              <a:t>. %</a:t>
            </a:r>
            <a:r>
              <a:rPr lang="ru-RU" sz="1200" i="1" dirty="0">
                <a:solidFill>
                  <a:srgbClr val="000000"/>
                </a:solidFill>
                <a:latin typeface="Times New Roman" pitchFamily="18" charset="0"/>
                <a:cs typeface="Times New Roman" pitchFamily="18" charset="0"/>
              </a:rPr>
              <a:t>;</a:t>
            </a:r>
            <a:r>
              <a:rPr lang="ru-RU" sz="1200" i="1" dirty="0">
                <a:latin typeface="Times New Roman" pitchFamily="18" charset="0"/>
                <a:cs typeface="Times New Roman" pitchFamily="18" charset="0"/>
              </a:rPr>
              <a:t> </a:t>
            </a:r>
          </a:p>
          <a:p>
            <a:r>
              <a:rPr lang="en-US" sz="1200" i="1" dirty="0" smtClean="0">
                <a:latin typeface="Times New Roman" pitchFamily="18" charset="0"/>
                <a:cs typeface="Times New Roman" pitchFamily="18" charset="0"/>
              </a:rPr>
              <a:t>O</a:t>
            </a:r>
            <a:r>
              <a:rPr lang="ru-RU" sz="1200" i="1" dirty="0" smtClean="0">
                <a:latin typeface="Times New Roman" pitchFamily="18" charset="0"/>
                <a:cs typeface="Times New Roman" pitchFamily="18" charset="0"/>
              </a:rPr>
              <a:t> </a:t>
            </a:r>
            <a:r>
              <a:rPr lang="ru-RU" sz="1200" i="1" dirty="0">
                <a:latin typeface="Times New Roman" pitchFamily="18" charset="0"/>
                <a:cs typeface="Times New Roman" pitchFamily="18" charset="0"/>
              </a:rPr>
              <a:t>/ </a:t>
            </a:r>
            <a:r>
              <a:rPr lang="en-US" sz="1200" i="1" dirty="0" smtClean="0">
                <a:latin typeface="Times New Roman" pitchFamily="18" charset="0"/>
                <a:cs typeface="Times New Roman" pitchFamily="18" charset="0"/>
              </a:rPr>
              <a:t>M</a:t>
            </a:r>
            <a:r>
              <a:rPr lang="ru-RU" sz="1200" i="1" dirty="0" smtClean="0">
                <a:solidFill>
                  <a:srgbClr val="000000"/>
                </a:solidFill>
                <a:latin typeface="Times New Roman" pitchFamily="18" charset="0"/>
                <a:cs typeface="Times New Roman" pitchFamily="18" charset="0"/>
              </a:rPr>
              <a:t> </a:t>
            </a:r>
            <a:r>
              <a:rPr lang="ru-RU" sz="1200" i="1" dirty="0">
                <a:solidFill>
                  <a:srgbClr val="000000"/>
                </a:solidFill>
                <a:latin typeface="Times New Roman" pitchFamily="18" charset="0"/>
                <a:cs typeface="Times New Roman" pitchFamily="18" charset="0"/>
              </a:rPr>
              <a:t>= 90 / 10 </a:t>
            </a:r>
            <a:r>
              <a:rPr lang="ru-RU" sz="1200" i="1" dirty="0" err="1">
                <a:solidFill>
                  <a:srgbClr val="000000"/>
                </a:solidFill>
                <a:latin typeface="Times New Roman" pitchFamily="18" charset="0"/>
                <a:cs typeface="Times New Roman" pitchFamily="18" charset="0"/>
              </a:rPr>
              <a:t>мас</a:t>
            </a:r>
            <a:r>
              <a:rPr lang="ru-RU" sz="1200" i="1" dirty="0">
                <a:solidFill>
                  <a:srgbClr val="000000"/>
                </a:solidFill>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ru-RU" sz="1200" i="1" dirty="0">
                <a:solidFill>
                  <a:srgbClr val="000000"/>
                </a:solidFill>
                <a:latin typeface="Times New Roman" pitchFamily="18" charset="0"/>
                <a:cs typeface="Times New Roman" pitchFamily="18" charset="0"/>
              </a:rPr>
              <a:t>%;</a:t>
            </a:r>
            <a:endParaRPr lang="ru-RU" sz="1200" dirty="0">
              <a:latin typeface="Times New Roman" pitchFamily="18" charset="0"/>
              <a:cs typeface="Times New Roman" pitchFamily="18" charset="0"/>
            </a:endParaRPr>
          </a:p>
        </p:txBody>
      </p:sp>
      <p:sp>
        <p:nvSpPr>
          <p:cNvPr id="27651" name="Заголовок 1"/>
          <p:cNvSpPr>
            <a:spLocks/>
          </p:cNvSpPr>
          <p:nvPr/>
        </p:nvSpPr>
        <p:spPr bwMode="auto">
          <a:xfrm>
            <a:off x="468313" y="0"/>
            <a:ext cx="8229600" cy="765175"/>
          </a:xfrm>
          <a:prstGeom prst="rect">
            <a:avLst/>
          </a:prstGeom>
          <a:noFill/>
          <a:ln w="9525">
            <a:noFill/>
            <a:miter lim="800000"/>
            <a:headEnd/>
            <a:tailEnd/>
          </a:ln>
        </p:spPr>
        <p:txBody>
          <a:bodyPr anchor="ctr"/>
          <a:lstStyle/>
          <a:p>
            <a:pPr algn="ctr" eaLnBrk="0" hangingPunct="0"/>
            <a:r>
              <a:rPr lang="en-US" sz="2800" b="1" dirty="0" smtClean="0">
                <a:latin typeface="Times New Roman" pitchFamily="18" charset="0"/>
                <a:cs typeface="Times New Roman" pitchFamily="18" charset="0"/>
              </a:rPr>
              <a:t>Yield </a:t>
            </a:r>
            <a:r>
              <a:rPr lang="en-US" sz="2800" b="1" dirty="0">
                <a:latin typeface="Times New Roman" pitchFamily="18" charset="0"/>
                <a:cs typeface="Times New Roman" pitchFamily="18" charset="0"/>
              </a:rPr>
              <a:t>of distillate fractions</a:t>
            </a:r>
            <a:endParaRPr lang="ru-RU" sz="2800" b="1" dirty="0">
              <a:latin typeface="Times New Roman" pitchFamily="18" charset="0"/>
              <a:cs typeface="Times New Roman" pitchFamily="18" charset="0"/>
            </a:endParaRPr>
          </a:p>
        </p:txBody>
      </p:sp>
      <p:sp>
        <p:nvSpPr>
          <p:cNvPr id="2" name="Овал 1"/>
          <p:cNvSpPr/>
          <p:nvPr/>
        </p:nvSpPr>
        <p:spPr>
          <a:xfrm>
            <a:off x="8027988" y="836613"/>
            <a:ext cx="360362" cy="288925"/>
          </a:xfrm>
          <a:prstGeom prst="ellipse">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ru-RU"/>
          </a:p>
        </p:txBody>
      </p:sp>
      <p:graphicFrame>
        <p:nvGraphicFramePr>
          <p:cNvPr id="10" name="Диаграмма 9"/>
          <p:cNvGraphicFramePr>
            <a:graphicFrameLocks/>
          </p:cNvGraphicFramePr>
          <p:nvPr>
            <p:extLst>
              <p:ext uri="{D42A27DB-BD31-4B8C-83A1-F6EECF244321}">
                <p14:modId xmlns:p14="http://schemas.microsoft.com/office/powerpoint/2010/main" val="3761811714"/>
              </p:ext>
            </p:extLst>
          </p:nvPr>
        </p:nvGraphicFramePr>
        <p:xfrm>
          <a:off x="648168" y="441325"/>
          <a:ext cx="8049745" cy="5229225"/>
        </p:xfrm>
        <a:graphic>
          <a:graphicData uri="http://schemas.openxmlformats.org/drawingml/2006/chart">
            <c:chart xmlns:c="http://schemas.openxmlformats.org/drawingml/2006/chart" xmlns:r="http://schemas.openxmlformats.org/officeDocument/2006/relationships" r:id="rId3"/>
          </a:graphicData>
        </a:graphic>
      </p:graphicFrame>
      <p:sp>
        <p:nvSpPr>
          <p:cNvPr id="27654" name="TextBox 8"/>
          <p:cNvSpPr txBox="1">
            <a:spLocks noChangeArrowheads="1"/>
          </p:cNvSpPr>
          <p:nvPr/>
        </p:nvSpPr>
        <p:spPr bwMode="auto">
          <a:xfrm>
            <a:off x="2019300" y="871538"/>
            <a:ext cx="917575" cy="338137"/>
          </a:xfrm>
          <a:prstGeom prst="rect">
            <a:avLst/>
          </a:prstGeom>
          <a:noFill/>
          <a:ln w="9525">
            <a:noFill/>
            <a:miter lim="800000"/>
            <a:headEnd/>
            <a:tailEnd/>
          </a:ln>
        </p:spPr>
        <p:txBody>
          <a:bodyPr wrap="none">
            <a:spAutoFit/>
          </a:bodyPr>
          <a:lstStyle/>
          <a:p>
            <a:r>
              <a:rPr lang="ru-RU" sz="1600" b="1">
                <a:solidFill>
                  <a:srgbClr val="FF0000"/>
                </a:solidFill>
                <a:latin typeface="Times New Roman" pitchFamily="18" charset="0"/>
                <a:cs typeface="Times New Roman" pitchFamily="18" charset="0"/>
              </a:rPr>
              <a:t>+32.8 %</a:t>
            </a:r>
          </a:p>
        </p:txBody>
      </p:sp>
      <p:cxnSp>
        <p:nvCxnSpPr>
          <p:cNvPr id="7" name="Прямая со стрелкой 6"/>
          <p:cNvCxnSpPr/>
          <p:nvPr/>
        </p:nvCxnSpPr>
        <p:spPr>
          <a:xfrm>
            <a:off x="3095625" y="1050925"/>
            <a:ext cx="25558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Прямая со стрелкой 4"/>
          <p:cNvCxnSpPr/>
          <p:nvPr/>
        </p:nvCxnSpPr>
        <p:spPr>
          <a:xfrm flipH="1">
            <a:off x="1908175" y="1476375"/>
            <a:ext cx="254000" cy="11541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657" name="Line 10"/>
          <p:cNvSpPr>
            <a:spLocks noChangeShapeType="1"/>
          </p:cNvSpPr>
          <p:nvPr/>
        </p:nvSpPr>
        <p:spPr bwMode="auto">
          <a:xfrm>
            <a:off x="6156325" y="2852738"/>
            <a:ext cx="0" cy="2089150"/>
          </a:xfrm>
          <a:prstGeom prst="line">
            <a:avLst/>
          </a:prstGeom>
          <a:noFill/>
          <a:ln w="28575">
            <a:solidFill>
              <a:srgbClr val="FF0000"/>
            </a:solidFill>
            <a:prstDash val="sysDot"/>
            <a:round/>
            <a:headEnd/>
            <a:tailEnd/>
          </a:ln>
        </p:spPr>
        <p:txBody>
          <a:bodyPr/>
          <a:lstStyle/>
          <a:p>
            <a:endParaRPr lang="ru-RU"/>
          </a:p>
        </p:txBody>
      </p:sp>
      <p:sp>
        <p:nvSpPr>
          <p:cNvPr id="27659" name="Line 10"/>
          <p:cNvSpPr>
            <a:spLocks noChangeShapeType="1"/>
          </p:cNvSpPr>
          <p:nvPr/>
        </p:nvSpPr>
        <p:spPr bwMode="auto">
          <a:xfrm>
            <a:off x="6156325" y="1050925"/>
            <a:ext cx="0" cy="1579563"/>
          </a:xfrm>
          <a:prstGeom prst="line">
            <a:avLst/>
          </a:prstGeom>
          <a:noFill/>
          <a:ln w="28575">
            <a:solidFill>
              <a:srgbClr val="FF0000"/>
            </a:solidFill>
            <a:prstDash val="sysDot"/>
            <a:round/>
            <a:headEnd/>
            <a:tailEnd/>
          </a:ln>
        </p:spPr>
        <p:txBody>
          <a:bodyPr/>
          <a:lstStyle/>
          <a:p>
            <a:endParaRPr lang="ru-RU"/>
          </a:p>
        </p:txBody>
      </p:sp>
      <p:sp>
        <p:nvSpPr>
          <p:cNvPr id="27660" name="TextBox 1"/>
          <p:cNvSpPr txBox="1">
            <a:spLocks noChangeArrowheads="1"/>
          </p:cNvSpPr>
          <p:nvPr/>
        </p:nvSpPr>
        <p:spPr bwMode="auto">
          <a:xfrm rot="-927223">
            <a:off x="4432300" y="1247775"/>
            <a:ext cx="815975" cy="339725"/>
          </a:xfrm>
          <a:prstGeom prst="rect">
            <a:avLst/>
          </a:prstGeom>
          <a:noFill/>
          <a:ln w="9525">
            <a:noFill/>
            <a:miter lim="800000"/>
            <a:headEnd/>
            <a:tailEnd/>
          </a:ln>
        </p:spPr>
        <p:txBody>
          <a:bodyPr wrap="none">
            <a:spAutoFit/>
          </a:bodyPr>
          <a:lstStyle/>
          <a:p>
            <a:r>
              <a:rPr lang="ru-RU" sz="1600" b="1">
                <a:solidFill>
                  <a:srgbClr val="FF0000"/>
                </a:solidFill>
                <a:latin typeface="Times New Roman" pitchFamily="18" charset="0"/>
                <a:cs typeface="Times New Roman" pitchFamily="18" charset="0"/>
              </a:rPr>
              <a:t>+7.7 %</a:t>
            </a:r>
          </a:p>
        </p:txBody>
      </p:sp>
      <p:cxnSp>
        <p:nvCxnSpPr>
          <p:cNvPr id="6" name="Прямая соединительная линия 5"/>
          <p:cNvCxnSpPr/>
          <p:nvPr/>
        </p:nvCxnSpPr>
        <p:spPr>
          <a:xfrm flipV="1">
            <a:off x="4402138" y="1265238"/>
            <a:ext cx="1131887" cy="4238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311259" y="5298179"/>
            <a:ext cx="1784366"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Fraction 200°C</a:t>
            </a:r>
            <a:endParaRPr lang="ru-RU" sz="1600"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3635896" y="5367175"/>
            <a:ext cx="1839400"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Fraction 200-360°C</a:t>
            </a:r>
            <a:endParaRPr lang="ru-RU" sz="1600"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5976801" y="5357014"/>
            <a:ext cx="2448197"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Summary fraction output</a:t>
            </a:r>
            <a:endParaRPr lang="ru-RU" sz="1600"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1822770" y="4997234"/>
            <a:ext cx="339405"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F</a:t>
            </a:r>
            <a:endParaRPr lang="ru-RU" sz="1600" dirty="0">
              <a:latin typeface="Times New Roman" panose="02020603050405020304" pitchFamily="18" charset="0"/>
              <a:cs typeface="Times New Roman" panose="02020603050405020304" pitchFamily="18" charset="0"/>
            </a:endParaRPr>
          </a:p>
        </p:txBody>
      </p:sp>
      <p:sp>
        <p:nvSpPr>
          <p:cNvPr id="20" name="TextBox 19"/>
          <p:cNvSpPr txBox="1"/>
          <p:nvPr/>
        </p:nvSpPr>
        <p:spPr>
          <a:xfrm>
            <a:off x="2863834" y="5006676"/>
            <a:ext cx="698516"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F / M</a:t>
            </a:r>
            <a:endParaRPr lang="ru-RU" sz="1600" dirty="0">
              <a:latin typeface="Times New Roman" panose="02020603050405020304" pitchFamily="18" charset="0"/>
              <a:cs typeface="Times New Roman" panose="02020603050405020304" pitchFamily="18" charset="0"/>
            </a:endParaRPr>
          </a:p>
        </p:txBody>
      </p:sp>
      <p:sp>
        <p:nvSpPr>
          <p:cNvPr id="21" name="TextBox 20"/>
          <p:cNvSpPr txBox="1"/>
          <p:nvPr/>
        </p:nvSpPr>
        <p:spPr>
          <a:xfrm>
            <a:off x="3948871" y="5032376"/>
            <a:ext cx="839153"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F / O</a:t>
            </a:r>
            <a:endParaRPr lang="ru-RU" sz="1600" dirty="0">
              <a:latin typeface="Times New Roman" panose="02020603050405020304" pitchFamily="18" charset="0"/>
              <a:cs typeface="Times New Roman" panose="02020603050405020304" pitchFamily="18" charset="0"/>
            </a:endParaRPr>
          </a:p>
        </p:txBody>
      </p:sp>
      <p:sp>
        <p:nvSpPr>
          <p:cNvPr id="22" name="TextBox 21"/>
          <p:cNvSpPr txBox="1"/>
          <p:nvPr/>
        </p:nvSpPr>
        <p:spPr>
          <a:xfrm>
            <a:off x="4985292" y="5006676"/>
            <a:ext cx="1177200"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F / O</a:t>
            </a:r>
            <a:r>
              <a:rPr lang="ru-RU"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M</a:t>
            </a:r>
            <a:endParaRPr lang="ru-RU" sz="1600" dirty="0">
              <a:latin typeface="Times New Roman" panose="02020603050405020304" pitchFamily="18" charset="0"/>
              <a:cs typeface="Times New Roman" panose="02020603050405020304" pitchFamily="18" charset="0"/>
            </a:endParaRPr>
          </a:p>
        </p:txBody>
      </p:sp>
      <p:sp>
        <p:nvSpPr>
          <p:cNvPr id="23" name="TextBox 22"/>
          <p:cNvSpPr txBox="1"/>
          <p:nvPr/>
        </p:nvSpPr>
        <p:spPr>
          <a:xfrm>
            <a:off x="6326035" y="4980174"/>
            <a:ext cx="900000"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O / M</a:t>
            </a:r>
            <a:endParaRPr lang="ru-RU" sz="16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7700503" y="4980174"/>
            <a:ext cx="543905" cy="338554"/>
          </a:xfrm>
          <a:prstGeom prst="rect">
            <a:avLst/>
          </a:prstGeom>
          <a:solidFill>
            <a:schemeClr val="bg1"/>
          </a:solid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O</a:t>
            </a:r>
            <a:endParaRPr lang="ru-RU"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61221A31-218C-4DEA-BFA2-C82FFD8B50AC}" type="slidenum">
              <a:rPr lang="ru-RU" smtClean="0"/>
              <a:pPr>
                <a:defRPr/>
              </a:pPr>
              <a:t>17</a:t>
            </a:fld>
            <a:endParaRPr lang="ru-RU"/>
          </a:p>
        </p:txBody>
      </p:sp>
      <p:sp>
        <p:nvSpPr>
          <p:cNvPr id="28674" name="Заголовок 1"/>
          <p:cNvSpPr>
            <a:spLocks noGrp="1"/>
          </p:cNvSpPr>
          <p:nvPr>
            <p:ph type="title"/>
          </p:nvPr>
        </p:nvSpPr>
        <p:spPr>
          <a:xfrm>
            <a:off x="468313" y="0"/>
            <a:ext cx="8229600" cy="549275"/>
          </a:xfrm>
        </p:spPr>
        <p:txBody>
          <a:bodyPr/>
          <a:lstStyle/>
          <a:p>
            <a:r>
              <a:rPr lang="en-US" sz="2800" b="1" dirty="0" smtClean="0">
                <a:latin typeface="Times New Roman" pitchFamily="18" charset="0"/>
                <a:cs typeface="Times New Roman" pitchFamily="18" charset="0"/>
              </a:rPr>
              <a:t>Yields of products</a:t>
            </a:r>
            <a:endParaRPr lang="ru-RU" sz="2800" b="1" dirty="0" smtClean="0">
              <a:latin typeface="Times New Roman" pitchFamily="18" charset="0"/>
              <a:cs typeface="Times New Roman" pitchFamily="18" charset="0"/>
            </a:endParaRPr>
          </a:p>
        </p:txBody>
      </p:sp>
      <p:sp>
        <p:nvSpPr>
          <p:cNvPr id="28675" name="Прямоугольник 6"/>
          <p:cNvSpPr>
            <a:spLocks noChangeArrowheads="1"/>
          </p:cNvSpPr>
          <p:nvPr/>
        </p:nvSpPr>
        <p:spPr bwMode="auto">
          <a:xfrm>
            <a:off x="7007225" y="635000"/>
            <a:ext cx="2054225" cy="2308324"/>
          </a:xfrm>
          <a:prstGeom prst="rect">
            <a:avLst/>
          </a:prstGeom>
          <a:noFill/>
          <a:ln w="9525">
            <a:noFill/>
            <a:miter lim="800000"/>
            <a:headEnd/>
            <a:tailEnd/>
          </a:ln>
        </p:spPr>
        <p:txBody>
          <a:bodyPr>
            <a:spAutoFit/>
          </a:bodyPr>
          <a:lstStyle/>
          <a:p>
            <a:r>
              <a:rPr lang="en-US" sz="1200" b="1" i="1" dirty="0">
                <a:latin typeface="Times New Roman" pitchFamily="18" charset="0"/>
                <a:cs typeface="Times New Roman" pitchFamily="18" charset="0"/>
              </a:rPr>
              <a:t>Legend</a:t>
            </a:r>
            <a:r>
              <a:rPr lang="ru-RU" sz="1200" b="1" i="1" dirty="0">
                <a:latin typeface="Times New Roman" pitchFamily="18" charset="0"/>
                <a:cs typeface="Times New Roman" pitchFamily="18" charset="0"/>
              </a:rPr>
              <a:t>:</a:t>
            </a:r>
            <a:r>
              <a:rPr lang="ru-RU" sz="1200" i="1" dirty="0">
                <a:latin typeface="Times New Roman" pitchFamily="18" charset="0"/>
                <a:cs typeface="Times New Roman" pitchFamily="18" charset="0"/>
              </a:rPr>
              <a:t> </a:t>
            </a:r>
            <a:endParaRPr lang="en-US" sz="1200" i="1" dirty="0" smtClean="0">
              <a:latin typeface="Times New Roman" pitchFamily="18" charset="0"/>
              <a:cs typeface="Times New Roman" pitchFamily="18" charset="0"/>
            </a:endParaRPr>
          </a:p>
          <a:p>
            <a:r>
              <a:rPr lang="en-US" sz="1200" i="1" dirty="0" smtClean="0">
                <a:latin typeface="Times New Roman" pitchFamily="18" charset="0"/>
                <a:cs typeface="Times New Roman" pitchFamily="18" charset="0"/>
              </a:rPr>
              <a:t>F </a:t>
            </a:r>
            <a:r>
              <a:rPr lang="en-US" sz="1200" i="1" dirty="0">
                <a:latin typeface="Times New Roman" pitchFamily="18" charset="0"/>
                <a:cs typeface="Times New Roman" pitchFamily="18" charset="0"/>
              </a:rPr>
              <a:t>– fuel oil</a:t>
            </a:r>
            <a:r>
              <a:rPr lang="ru-RU" sz="1200" i="1" dirty="0">
                <a:latin typeface="Times New Roman" pitchFamily="18" charset="0"/>
                <a:cs typeface="Times New Roman" pitchFamily="18" charset="0"/>
              </a:rPr>
              <a:t>; </a:t>
            </a:r>
            <a:endParaRPr lang="en-US" sz="1200" i="1" dirty="0" smtClean="0">
              <a:latin typeface="Times New Roman" pitchFamily="18" charset="0"/>
              <a:cs typeface="Times New Roman" pitchFamily="18" charset="0"/>
            </a:endParaRPr>
          </a:p>
          <a:p>
            <a:r>
              <a:rPr lang="en-US" sz="1200" i="1" dirty="0" smtClean="0">
                <a:latin typeface="Times New Roman" pitchFamily="18" charset="0"/>
                <a:cs typeface="Times New Roman" pitchFamily="18" charset="0"/>
              </a:rPr>
              <a:t>O </a:t>
            </a:r>
            <a:r>
              <a:rPr lang="en-US" sz="1200" i="1" dirty="0">
                <a:latin typeface="Times New Roman" pitchFamily="18" charset="0"/>
                <a:cs typeface="Times New Roman" pitchFamily="18" charset="0"/>
              </a:rPr>
              <a:t>– Unrefined vegetable oil</a:t>
            </a:r>
            <a:r>
              <a:rPr lang="ru-RU" sz="1200" i="1" dirty="0">
                <a:latin typeface="Times New Roman" pitchFamily="18" charset="0"/>
                <a:cs typeface="Times New Roman" pitchFamily="18" charset="0"/>
              </a:rPr>
              <a:t>; </a:t>
            </a:r>
            <a:r>
              <a:rPr lang="en-US" sz="1200" i="1" dirty="0">
                <a:latin typeface="Times New Roman" pitchFamily="18" charset="0"/>
                <a:cs typeface="Times New Roman" pitchFamily="18" charset="0"/>
              </a:rPr>
              <a:t>M – microspheres</a:t>
            </a:r>
            <a:r>
              <a:rPr lang="ru-RU" sz="1200" i="1" dirty="0">
                <a:latin typeface="Times New Roman" pitchFamily="18" charset="0"/>
                <a:cs typeface="Times New Roman" pitchFamily="18" charset="0"/>
              </a:rPr>
              <a:t>; </a:t>
            </a:r>
            <a:endParaRPr lang="en-US" sz="1200" i="1" dirty="0" smtClean="0">
              <a:latin typeface="Times New Roman" pitchFamily="18" charset="0"/>
              <a:cs typeface="Times New Roman" pitchFamily="18" charset="0"/>
            </a:endParaRPr>
          </a:p>
          <a:p>
            <a:endParaRPr lang="en-US" sz="1200" i="1" dirty="0">
              <a:latin typeface="Times New Roman" pitchFamily="18" charset="0"/>
              <a:cs typeface="Times New Roman" pitchFamily="18" charset="0"/>
            </a:endParaRPr>
          </a:p>
          <a:p>
            <a:endParaRPr lang="ru-RU" sz="1200" i="1" dirty="0">
              <a:latin typeface="Times New Roman" pitchFamily="18" charset="0"/>
              <a:cs typeface="Times New Roman" pitchFamily="18" charset="0"/>
            </a:endParaRPr>
          </a:p>
          <a:p>
            <a:r>
              <a:rPr lang="en-US" sz="1200" b="1" i="1" dirty="0">
                <a:latin typeface="Times New Roman" pitchFamily="18" charset="0"/>
                <a:cs typeface="Times New Roman" pitchFamily="18" charset="0"/>
              </a:rPr>
              <a:t>Composition</a:t>
            </a:r>
            <a:r>
              <a:rPr lang="ru-RU" sz="1200" b="1" i="1" dirty="0">
                <a:latin typeface="Times New Roman" pitchFamily="18" charset="0"/>
                <a:cs typeface="Times New Roman" pitchFamily="18" charset="0"/>
              </a:rPr>
              <a:t>: </a:t>
            </a:r>
          </a:p>
          <a:p>
            <a:r>
              <a:rPr lang="en-US" sz="1200" i="1" dirty="0">
                <a:latin typeface="Times New Roman" pitchFamily="18" charset="0"/>
                <a:cs typeface="Times New Roman" pitchFamily="18" charset="0"/>
              </a:rPr>
              <a:t>F</a:t>
            </a:r>
            <a:r>
              <a:rPr lang="ru-RU" sz="1200" i="1" dirty="0">
                <a:latin typeface="Times New Roman" pitchFamily="18" charset="0"/>
                <a:cs typeface="Times New Roman" pitchFamily="18" charset="0"/>
              </a:rPr>
              <a:t> / </a:t>
            </a:r>
            <a:r>
              <a:rPr lang="en-US" sz="1200" i="1" dirty="0">
                <a:latin typeface="Times New Roman" pitchFamily="18" charset="0"/>
                <a:cs typeface="Times New Roman" pitchFamily="18" charset="0"/>
              </a:rPr>
              <a:t>M</a:t>
            </a:r>
            <a:r>
              <a:rPr lang="ru-RU" sz="1200" i="1" dirty="0">
                <a:latin typeface="Times New Roman" pitchFamily="18" charset="0"/>
                <a:cs typeface="Times New Roman" pitchFamily="18" charset="0"/>
              </a:rPr>
              <a:t> = 90 : 10 </a:t>
            </a:r>
            <a:r>
              <a:rPr lang="ru-RU" sz="1200" i="1" dirty="0" err="1">
                <a:latin typeface="Times New Roman" pitchFamily="18" charset="0"/>
                <a:cs typeface="Times New Roman" pitchFamily="18" charset="0"/>
              </a:rPr>
              <a:t>мас</a:t>
            </a:r>
            <a:r>
              <a:rPr lang="ru-RU" sz="1200" i="1" dirty="0">
                <a:latin typeface="Times New Roman" pitchFamily="18" charset="0"/>
                <a:cs typeface="Times New Roman" pitchFamily="18" charset="0"/>
              </a:rPr>
              <a:t>. %; </a:t>
            </a:r>
          </a:p>
          <a:p>
            <a:r>
              <a:rPr lang="en-US" sz="1200" i="1" dirty="0">
                <a:latin typeface="Times New Roman" pitchFamily="18" charset="0"/>
                <a:cs typeface="Times New Roman" pitchFamily="18" charset="0"/>
              </a:rPr>
              <a:t>F </a:t>
            </a:r>
            <a:r>
              <a:rPr lang="ru-RU" sz="1200" i="1" dirty="0">
                <a:latin typeface="Times New Roman" pitchFamily="18" charset="0"/>
                <a:cs typeface="Times New Roman" pitchFamily="18" charset="0"/>
              </a:rPr>
              <a:t>/</a:t>
            </a:r>
            <a:r>
              <a:rPr lang="en-US" sz="1200" i="1" dirty="0">
                <a:latin typeface="Times New Roman" pitchFamily="18" charset="0"/>
                <a:cs typeface="Times New Roman" pitchFamily="18" charset="0"/>
              </a:rPr>
              <a:t> O</a:t>
            </a:r>
            <a:r>
              <a:rPr lang="ru-RU" sz="1200" i="1" dirty="0">
                <a:latin typeface="Times New Roman" pitchFamily="18" charset="0"/>
                <a:cs typeface="Times New Roman" pitchFamily="18" charset="0"/>
              </a:rPr>
              <a:t> = 92 / 8 </a:t>
            </a:r>
            <a:r>
              <a:rPr lang="ru-RU" sz="1200" i="1" dirty="0" err="1">
                <a:latin typeface="Times New Roman" pitchFamily="18" charset="0"/>
                <a:cs typeface="Times New Roman" pitchFamily="18" charset="0"/>
              </a:rPr>
              <a:t>мас</a:t>
            </a:r>
            <a:r>
              <a:rPr lang="ru-RU" sz="1200" i="1" dirty="0">
                <a:latin typeface="Times New Roman" pitchFamily="18" charset="0"/>
                <a:cs typeface="Times New Roman" pitchFamily="18" charset="0"/>
              </a:rPr>
              <a:t>. %; </a:t>
            </a:r>
          </a:p>
          <a:p>
            <a:r>
              <a:rPr lang="en-US" sz="1200" i="1" dirty="0">
                <a:latin typeface="Times New Roman" pitchFamily="18" charset="0"/>
                <a:cs typeface="Times New Roman" pitchFamily="18" charset="0"/>
              </a:rPr>
              <a:t>F</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en-US" sz="1200" i="1" dirty="0">
                <a:latin typeface="Times New Roman" pitchFamily="18" charset="0"/>
                <a:cs typeface="Times New Roman" pitchFamily="18" charset="0"/>
              </a:rPr>
              <a:t>O</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en-US" sz="1200" i="1" dirty="0">
                <a:latin typeface="Times New Roman" pitchFamily="18" charset="0"/>
                <a:cs typeface="Times New Roman" pitchFamily="18" charset="0"/>
              </a:rPr>
              <a:t>M</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82.8</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7.2</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ru-RU" sz="1200" i="1" dirty="0">
                <a:latin typeface="Times New Roman" pitchFamily="18" charset="0"/>
                <a:cs typeface="Times New Roman" pitchFamily="18" charset="0"/>
              </a:rPr>
              <a:t>10.0 </a:t>
            </a:r>
            <a:r>
              <a:rPr lang="ru-RU" sz="1200" i="1" dirty="0" err="1">
                <a:latin typeface="Times New Roman" pitchFamily="18" charset="0"/>
                <a:cs typeface="Times New Roman" pitchFamily="18" charset="0"/>
              </a:rPr>
              <a:t>мас</a:t>
            </a:r>
            <a:r>
              <a:rPr lang="ru-RU" sz="1200" i="1" dirty="0">
                <a:latin typeface="Times New Roman" pitchFamily="18" charset="0"/>
                <a:cs typeface="Times New Roman" pitchFamily="18" charset="0"/>
              </a:rPr>
              <a:t>. %</a:t>
            </a:r>
            <a:r>
              <a:rPr lang="ru-RU" sz="1200" i="1" dirty="0">
                <a:solidFill>
                  <a:srgbClr val="000000"/>
                </a:solidFill>
                <a:latin typeface="Times New Roman" pitchFamily="18" charset="0"/>
                <a:cs typeface="Times New Roman" pitchFamily="18" charset="0"/>
              </a:rPr>
              <a:t>;</a:t>
            </a:r>
            <a:r>
              <a:rPr lang="ru-RU" sz="1200" i="1" dirty="0">
                <a:latin typeface="Times New Roman" pitchFamily="18" charset="0"/>
                <a:cs typeface="Times New Roman" pitchFamily="18" charset="0"/>
              </a:rPr>
              <a:t> </a:t>
            </a:r>
          </a:p>
          <a:p>
            <a:r>
              <a:rPr lang="en-US" sz="1200" i="1" dirty="0">
                <a:latin typeface="Times New Roman" pitchFamily="18" charset="0"/>
                <a:cs typeface="Times New Roman" pitchFamily="18" charset="0"/>
              </a:rPr>
              <a:t>O</a:t>
            </a:r>
            <a:r>
              <a:rPr lang="ru-RU" sz="1200" i="1" dirty="0">
                <a:latin typeface="Times New Roman" pitchFamily="18" charset="0"/>
                <a:cs typeface="Times New Roman" pitchFamily="18" charset="0"/>
              </a:rPr>
              <a:t> / </a:t>
            </a:r>
            <a:r>
              <a:rPr lang="en-US" sz="1200" i="1" dirty="0">
                <a:latin typeface="Times New Roman" pitchFamily="18" charset="0"/>
                <a:cs typeface="Times New Roman" pitchFamily="18" charset="0"/>
              </a:rPr>
              <a:t>M</a:t>
            </a:r>
            <a:r>
              <a:rPr lang="ru-RU" sz="1200" i="1" dirty="0">
                <a:solidFill>
                  <a:srgbClr val="000000"/>
                </a:solidFill>
                <a:latin typeface="Times New Roman" pitchFamily="18" charset="0"/>
                <a:cs typeface="Times New Roman" pitchFamily="18" charset="0"/>
              </a:rPr>
              <a:t> = 90 / 10 </a:t>
            </a:r>
            <a:r>
              <a:rPr lang="ru-RU" sz="1200" i="1" dirty="0" err="1">
                <a:solidFill>
                  <a:srgbClr val="000000"/>
                </a:solidFill>
                <a:latin typeface="Times New Roman" pitchFamily="18" charset="0"/>
                <a:cs typeface="Times New Roman" pitchFamily="18" charset="0"/>
              </a:rPr>
              <a:t>мас</a:t>
            </a:r>
            <a:r>
              <a:rPr lang="ru-RU" sz="1200" i="1" dirty="0">
                <a:solidFill>
                  <a:srgbClr val="000000"/>
                </a:solidFill>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r>
              <a:rPr lang="ru-RU" sz="1200" i="1" dirty="0">
                <a:solidFill>
                  <a:srgbClr val="000000"/>
                </a:solidFill>
                <a:latin typeface="Times New Roman" pitchFamily="18" charset="0"/>
                <a:cs typeface="Times New Roman" pitchFamily="18" charset="0"/>
              </a:rPr>
              <a:t>%;</a:t>
            </a:r>
            <a:endParaRPr lang="ru-RU" sz="1200" dirty="0">
              <a:latin typeface="Times New Roman" pitchFamily="18" charset="0"/>
              <a:cs typeface="Times New Roman" pitchFamily="18" charset="0"/>
            </a:endParaRPr>
          </a:p>
        </p:txBody>
      </p:sp>
      <p:sp>
        <p:nvSpPr>
          <p:cNvPr id="3" name="Овал 2"/>
          <p:cNvSpPr/>
          <p:nvPr/>
        </p:nvSpPr>
        <p:spPr>
          <a:xfrm flipV="1">
            <a:off x="8267700" y="3644900"/>
            <a:ext cx="215900" cy="166688"/>
          </a:xfrm>
          <a:prstGeom prst="ellipse">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ru-RU"/>
          </a:p>
        </p:txBody>
      </p:sp>
      <p:graphicFrame>
        <p:nvGraphicFramePr>
          <p:cNvPr id="9" name="Диаграмма 8"/>
          <p:cNvGraphicFramePr>
            <a:graphicFrameLocks/>
          </p:cNvGraphicFramePr>
          <p:nvPr>
            <p:extLst>
              <p:ext uri="{D42A27DB-BD31-4B8C-83A1-F6EECF244321}">
                <p14:modId xmlns:p14="http://schemas.microsoft.com/office/powerpoint/2010/main" val="2791700710"/>
              </p:ext>
            </p:extLst>
          </p:nvPr>
        </p:nvGraphicFramePr>
        <p:xfrm>
          <a:off x="0" y="454824"/>
          <a:ext cx="7011548" cy="2997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Диаграмма 10"/>
          <p:cNvGraphicFramePr>
            <a:graphicFrameLocks/>
          </p:cNvGraphicFramePr>
          <p:nvPr>
            <p:extLst>
              <p:ext uri="{D42A27DB-BD31-4B8C-83A1-F6EECF244321}">
                <p14:modId xmlns:p14="http://schemas.microsoft.com/office/powerpoint/2010/main" val="2213095380"/>
              </p:ext>
            </p:extLst>
          </p:nvPr>
        </p:nvGraphicFramePr>
        <p:xfrm>
          <a:off x="-78992" y="3512481"/>
          <a:ext cx="7560000" cy="3290856"/>
        </p:xfrm>
        <a:graphic>
          <a:graphicData uri="http://schemas.openxmlformats.org/drawingml/2006/chart">
            <c:chart xmlns:c="http://schemas.openxmlformats.org/drawingml/2006/chart" xmlns:r="http://schemas.openxmlformats.org/officeDocument/2006/relationships" r:id="rId4"/>
          </a:graphicData>
        </a:graphic>
      </p:graphicFrame>
      <p:sp>
        <p:nvSpPr>
          <p:cNvPr id="28679" name="Line 8"/>
          <p:cNvSpPr>
            <a:spLocks noChangeShapeType="1"/>
          </p:cNvSpPr>
          <p:nvPr/>
        </p:nvSpPr>
        <p:spPr bwMode="auto">
          <a:xfrm>
            <a:off x="4783138" y="455613"/>
            <a:ext cx="0" cy="2736850"/>
          </a:xfrm>
          <a:prstGeom prst="line">
            <a:avLst/>
          </a:prstGeom>
          <a:noFill/>
          <a:ln w="28575">
            <a:solidFill>
              <a:srgbClr val="FF0000"/>
            </a:solidFill>
            <a:prstDash val="sysDot"/>
            <a:round/>
            <a:headEnd/>
            <a:tailEnd/>
          </a:ln>
        </p:spPr>
        <p:txBody>
          <a:bodyPr/>
          <a:lstStyle/>
          <a:p>
            <a:endParaRPr lang="ru-RU"/>
          </a:p>
        </p:txBody>
      </p:sp>
      <p:sp>
        <p:nvSpPr>
          <p:cNvPr id="28680" name="Line 9"/>
          <p:cNvSpPr>
            <a:spLocks noChangeShapeType="1"/>
          </p:cNvSpPr>
          <p:nvPr/>
        </p:nvSpPr>
        <p:spPr bwMode="auto">
          <a:xfrm>
            <a:off x="4787900" y="3789363"/>
            <a:ext cx="0" cy="2736850"/>
          </a:xfrm>
          <a:prstGeom prst="line">
            <a:avLst/>
          </a:prstGeom>
          <a:noFill/>
          <a:ln w="28575">
            <a:solidFill>
              <a:srgbClr val="FF0000"/>
            </a:solidFill>
            <a:prstDash val="sysDot"/>
            <a:round/>
            <a:headEnd/>
            <a:tailEnd/>
          </a:ln>
        </p:spPr>
        <p:txBody>
          <a:bodyPr/>
          <a:lstStyle/>
          <a:p>
            <a:endParaRPr lang="ru-RU"/>
          </a:p>
        </p:txBody>
      </p:sp>
      <p:sp>
        <p:nvSpPr>
          <p:cNvPr id="28682" name="Rectangle 6"/>
          <p:cNvSpPr>
            <a:spLocks noChangeArrowheads="1"/>
          </p:cNvSpPr>
          <p:nvPr/>
        </p:nvSpPr>
        <p:spPr bwMode="auto">
          <a:xfrm>
            <a:off x="5541963" y="4724400"/>
            <a:ext cx="257175" cy="277813"/>
          </a:xfrm>
          <a:prstGeom prst="rect">
            <a:avLst/>
          </a:prstGeom>
          <a:noFill/>
          <a:ln w="9525">
            <a:noFill/>
            <a:miter lim="800000"/>
            <a:headEnd/>
            <a:tailEnd/>
          </a:ln>
        </p:spPr>
        <p:txBody>
          <a:bodyPr>
            <a:spAutoFit/>
          </a:bodyPr>
          <a:lstStyle/>
          <a:p>
            <a:r>
              <a:rPr lang="ru-RU" altLang="ru-RU" sz="1200">
                <a:latin typeface="Times New Roman" pitchFamily="18" charset="0"/>
                <a:cs typeface="Times New Roman" pitchFamily="18" charset="0"/>
              </a:rPr>
              <a:t>*</a:t>
            </a:r>
          </a:p>
        </p:txBody>
      </p:sp>
      <p:sp>
        <p:nvSpPr>
          <p:cNvPr id="28683" name="Rectangle 6"/>
          <p:cNvSpPr>
            <a:spLocks noChangeArrowheads="1"/>
          </p:cNvSpPr>
          <p:nvPr/>
        </p:nvSpPr>
        <p:spPr bwMode="auto">
          <a:xfrm>
            <a:off x="6553200" y="4725988"/>
            <a:ext cx="257175" cy="276225"/>
          </a:xfrm>
          <a:prstGeom prst="rect">
            <a:avLst/>
          </a:prstGeom>
          <a:noFill/>
          <a:ln w="9525">
            <a:noFill/>
            <a:miter lim="800000"/>
            <a:headEnd/>
            <a:tailEnd/>
          </a:ln>
        </p:spPr>
        <p:txBody>
          <a:bodyPr>
            <a:spAutoFit/>
          </a:bodyPr>
          <a:lstStyle/>
          <a:p>
            <a:r>
              <a:rPr lang="ru-RU" altLang="ru-RU" sz="1200" dirty="0">
                <a:latin typeface="Times New Roman" pitchFamily="18" charset="0"/>
                <a:cs typeface="Times New Roman" pitchFamily="18" charset="0"/>
              </a:rPr>
              <a:t>*</a:t>
            </a:r>
          </a:p>
        </p:txBody>
      </p:sp>
      <p:sp>
        <p:nvSpPr>
          <p:cNvPr id="28684" name="Rectangle 6"/>
          <p:cNvSpPr>
            <a:spLocks noChangeArrowheads="1"/>
          </p:cNvSpPr>
          <p:nvPr/>
        </p:nvSpPr>
        <p:spPr bwMode="auto">
          <a:xfrm>
            <a:off x="7547648" y="4367213"/>
            <a:ext cx="1577301" cy="646331"/>
          </a:xfrm>
          <a:prstGeom prst="rect">
            <a:avLst/>
          </a:prstGeom>
          <a:noFill/>
          <a:ln w="9525">
            <a:noFill/>
            <a:miter lim="800000"/>
            <a:headEnd/>
            <a:tailEnd/>
          </a:ln>
        </p:spPr>
        <p:txBody>
          <a:bodyPr wrap="square">
            <a:spAutoFit/>
          </a:bodyPr>
          <a:lstStyle/>
          <a:p>
            <a:pPr algn="just"/>
            <a:r>
              <a:rPr lang="ru-RU" altLang="ru-RU" sz="1200" dirty="0">
                <a:latin typeface="Times New Roman" pitchFamily="18" charset="0"/>
                <a:cs typeface="Times New Roman" pitchFamily="18" charset="0"/>
              </a:rPr>
              <a:t>* - </a:t>
            </a:r>
            <a:r>
              <a:rPr lang="en-US" altLang="ru-RU" sz="1200" dirty="0" smtClean="0">
                <a:latin typeface="Times New Roman" pitchFamily="18" charset="0"/>
                <a:cs typeface="Times New Roman" pitchFamily="18" charset="0"/>
              </a:rPr>
              <a:t>Its content fatty acids (oleic and linoleic) mostly</a:t>
            </a:r>
            <a:endParaRPr lang="ru-RU" altLang="ru-RU" sz="1200" dirty="0">
              <a:latin typeface="Times New Roman" pitchFamily="18" charset="0"/>
              <a:cs typeface="Times New Roman" pitchFamily="18" charset="0"/>
            </a:endParaRPr>
          </a:p>
        </p:txBody>
      </p:sp>
      <p:cxnSp>
        <p:nvCxnSpPr>
          <p:cNvPr id="15" name="Прямая со стрелкой 14"/>
          <p:cNvCxnSpPr/>
          <p:nvPr/>
        </p:nvCxnSpPr>
        <p:spPr>
          <a:xfrm flipV="1">
            <a:off x="1187450" y="635000"/>
            <a:ext cx="2520950" cy="7778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V="1">
            <a:off x="3132138" y="765175"/>
            <a:ext cx="576262" cy="863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71600" y="3053963"/>
            <a:ext cx="197618"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F</a:t>
            </a:r>
            <a:endParaRPr lang="ru-RU" sz="1200"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899592" y="3252131"/>
            <a:ext cx="936104"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Coke</a:t>
            </a:r>
            <a:endParaRPr lang="ru-RU" sz="1200"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2835722" y="3041263"/>
            <a:ext cx="656158"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F / O</a:t>
            </a:r>
            <a:endParaRPr lang="ru-RU" sz="1200" dirty="0">
              <a:latin typeface="Times New Roman" panose="02020603050405020304" pitchFamily="18" charset="0"/>
              <a:cs typeface="Times New Roman" panose="02020603050405020304" pitchFamily="18" charset="0"/>
            </a:endParaRPr>
          </a:p>
        </p:txBody>
      </p:sp>
      <p:sp>
        <p:nvSpPr>
          <p:cNvPr id="20" name="TextBox 19"/>
          <p:cNvSpPr txBox="1"/>
          <p:nvPr/>
        </p:nvSpPr>
        <p:spPr>
          <a:xfrm>
            <a:off x="2804059" y="3243088"/>
            <a:ext cx="656158"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Gas</a:t>
            </a:r>
            <a:endParaRPr lang="ru-RU" sz="1200" dirty="0">
              <a:latin typeface="Times New Roman" panose="02020603050405020304" pitchFamily="18" charset="0"/>
              <a:cs typeface="Times New Roman" panose="02020603050405020304" pitchFamily="18" charset="0"/>
            </a:endParaRPr>
          </a:p>
        </p:txBody>
      </p:sp>
      <p:sp>
        <p:nvSpPr>
          <p:cNvPr id="21" name="TextBox 20"/>
          <p:cNvSpPr txBox="1"/>
          <p:nvPr/>
        </p:nvSpPr>
        <p:spPr>
          <a:xfrm>
            <a:off x="3770280" y="3023413"/>
            <a:ext cx="950979"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F / O / M</a:t>
            </a:r>
            <a:endParaRPr lang="ru-RU" sz="1200" dirty="0">
              <a:latin typeface="Times New Roman" panose="02020603050405020304" pitchFamily="18" charset="0"/>
              <a:cs typeface="Times New Roman" panose="02020603050405020304" pitchFamily="18" charset="0"/>
            </a:endParaRPr>
          </a:p>
        </p:txBody>
      </p:sp>
      <p:sp>
        <p:nvSpPr>
          <p:cNvPr id="22" name="TextBox 21"/>
          <p:cNvSpPr txBox="1"/>
          <p:nvPr/>
        </p:nvSpPr>
        <p:spPr>
          <a:xfrm>
            <a:off x="3866616" y="3243088"/>
            <a:ext cx="2583535"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Summary gas and coke</a:t>
            </a:r>
            <a:endParaRPr lang="ru-RU" sz="1200" dirty="0">
              <a:latin typeface="Times New Roman" panose="02020603050405020304" pitchFamily="18" charset="0"/>
              <a:cs typeface="Times New Roman" panose="02020603050405020304" pitchFamily="18" charset="0"/>
            </a:endParaRPr>
          </a:p>
        </p:txBody>
      </p:sp>
      <p:sp>
        <p:nvSpPr>
          <p:cNvPr id="23" name="TextBox 22"/>
          <p:cNvSpPr txBox="1"/>
          <p:nvPr/>
        </p:nvSpPr>
        <p:spPr>
          <a:xfrm>
            <a:off x="4947977" y="3019360"/>
            <a:ext cx="722573"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O / M</a:t>
            </a:r>
            <a:endParaRPr lang="ru-RU" sz="12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6155203" y="3037701"/>
            <a:ext cx="540297"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O</a:t>
            </a:r>
            <a:endParaRPr lang="ru-RU" sz="1200" dirty="0">
              <a:latin typeface="Times New Roman" panose="02020603050405020304" pitchFamily="18" charset="0"/>
              <a:cs typeface="Times New Roman" panose="02020603050405020304" pitchFamily="18" charset="0"/>
            </a:endParaRPr>
          </a:p>
        </p:txBody>
      </p:sp>
      <p:sp>
        <p:nvSpPr>
          <p:cNvPr id="25" name="TextBox 24"/>
          <p:cNvSpPr txBox="1"/>
          <p:nvPr/>
        </p:nvSpPr>
        <p:spPr>
          <a:xfrm>
            <a:off x="971600" y="6400412"/>
            <a:ext cx="197618"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F</a:t>
            </a:r>
            <a:endParaRPr lang="ru-RU" sz="1200" dirty="0">
              <a:latin typeface="Times New Roman" panose="02020603050405020304" pitchFamily="18" charset="0"/>
              <a:cs typeface="Times New Roman" panose="02020603050405020304" pitchFamily="18" charset="0"/>
            </a:endParaRPr>
          </a:p>
        </p:txBody>
      </p:sp>
      <p:sp>
        <p:nvSpPr>
          <p:cNvPr id="26" name="TextBox 4"/>
          <p:cNvSpPr txBox="1"/>
          <p:nvPr/>
        </p:nvSpPr>
        <p:spPr>
          <a:xfrm>
            <a:off x="1912906" y="6376109"/>
            <a:ext cx="602865" cy="276999"/>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smtClean="0">
                <a:latin typeface="Times New Roman" panose="02020603050405020304" pitchFamily="18" charset="0"/>
                <a:cs typeface="Times New Roman" panose="02020603050405020304" pitchFamily="18" charset="0"/>
              </a:rPr>
              <a:t>F / M</a:t>
            </a:r>
            <a:endParaRPr lang="ru-RU" sz="1200" dirty="0">
              <a:latin typeface="Times New Roman" panose="02020603050405020304" pitchFamily="18" charset="0"/>
              <a:cs typeface="Times New Roman" panose="02020603050405020304" pitchFamily="18" charset="0"/>
            </a:endParaRPr>
          </a:p>
        </p:txBody>
      </p:sp>
      <p:sp>
        <p:nvSpPr>
          <p:cNvPr id="27" name="TextBox 26"/>
          <p:cNvSpPr txBox="1"/>
          <p:nvPr/>
        </p:nvSpPr>
        <p:spPr>
          <a:xfrm>
            <a:off x="2906025" y="6376108"/>
            <a:ext cx="656158"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F / O</a:t>
            </a:r>
            <a:endParaRPr lang="ru-RU" sz="1200" dirty="0">
              <a:latin typeface="Times New Roman" panose="02020603050405020304" pitchFamily="18" charset="0"/>
              <a:cs typeface="Times New Roman" panose="02020603050405020304" pitchFamily="18" charset="0"/>
            </a:endParaRPr>
          </a:p>
        </p:txBody>
      </p:sp>
      <p:sp>
        <p:nvSpPr>
          <p:cNvPr id="28" name="TextBox 27"/>
          <p:cNvSpPr txBox="1"/>
          <p:nvPr/>
        </p:nvSpPr>
        <p:spPr>
          <a:xfrm>
            <a:off x="3770280" y="6400412"/>
            <a:ext cx="950979"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F / O / M</a:t>
            </a:r>
            <a:endParaRPr lang="ru-RU" sz="1200" dirty="0">
              <a:latin typeface="Times New Roman" panose="02020603050405020304" pitchFamily="18" charset="0"/>
              <a:cs typeface="Times New Roman" panose="02020603050405020304" pitchFamily="18" charset="0"/>
            </a:endParaRPr>
          </a:p>
        </p:txBody>
      </p:sp>
      <p:sp>
        <p:nvSpPr>
          <p:cNvPr id="29" name="TextBox 28"/>
          <p:cNvSpPr txBox="1"/>
          <p:nvPr/>
        </p:nvSpPr>
        <p:spPr>
          <a:xfrm>
            <a:off x="4947977" y="6400412"/>
            <a:ext cx="722573"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O / M</a:t>
            </a:r>
            <a:endParaRPr lang="ru-RU" sz="1200" dirty="0">
              <a:latin typeface="Times New Roman" panose="02020603050405020304" pitchFamily="18" charset="0"/>
              <a:cs typeface="Times New Roman" panose="02020603050405020304" pitchFamily="18" charset="0"/>
            </a:endParaRPr>
          </a:p>
        </p:txBody>
      </p:sp>
      <p:sp>
        <p:nvSpPr>
          <p:cNvPr id="30" name="TextBox 29"/>
          <p:cNvSpPr txBox="1"/>
          <p:nvPr/>
        </p:nvSpPr>
        <p:spPr>
          <a:xfrm>
            <a:off x="6155203" y="6404787"/>
            <a:ext cx="540297"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O</a:t>
            </a:r>
            <a:endParaRPr lang="ru-RU" sz="1200" dirty="0">
              <a:latin typeface="Times New Roman" panose="02020603050405020304" pitchFamily="18" charset="0"/>
              <a:cs typeface="Times New Roman" panose="02020603050405020304" pitchFamily="18" charset="0"/>
            </a:endParaRPr>
          </a:p>
        </p:txBody>
      </p:sp>
      <p:sp>
        <p:nvSpPr>
          <p:cNvPr id="31" name="TextBox 30"/>
          <p:cNvSpPr txBox="1"/>
          <p:nvPr/>
        </p:nvSpPr>
        <p:spPr>
          <a:xfrm>
            <a:off x="1163829" y="6592676"/>
            <a:ext cx="936104" cy="276999"/>
          </a:xfrm>
          <a:prstGeom prst="rect">
            <a:avLst/>
          </a:prstGeom>
          <a:solidFill>
            <a:schemeClr val="bg1"/>
          </a:solidFill>
        </p:spPr>
        <p:txBody>
          <a:bodyPr wrap="square" rtlCol="0">
            <a:spAutoFit/>
          </a:bodyPr>
          <a:lstStyle/>
          <a:p>
            <a:r>
              <a:rPr lang="en-US" sz="1200" dirty="0" err="1" smtClean="0">
                <a:latin typeface="Times New Roman" panose="02020603050405020304" pitchFamily="18" charset="0"/>
                <a:cs typeface="Times New Roman" panose="02020603050405020304" pitchFamily="18" charset="0"/>
              </a:rPr>
              <a:t>Asphaltenes</a:t>
            </a:r>
            <a:endParaRPr lang="ru-RU" sz="1200" dirty="0">
              <a:latin typeface="Times New Roman" panose="02020603050405020304" pitchFamily="18" charset="0"/>
              <a:cs typeface="Times New Roman" panose="02020603050405020304" pitchFamily="18" charset="0"/>
            </a:endParaRPr>
          </a:p>
        </p:txBody>
      </p:sp>
      <p:sp>
        <p:nvSpPr>
          <p:cNvPr id="32" name="TextBox 31"/>
          <p:cNvSpPr txBox="1"/>
          <p:nvPr/>
        </p:nvSpPr>
        <p:spPr>
          <a:xfrm>
            <a:off x="2835983" y="6572703"/>
            <a:ext cx="936104"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Resins</a:t>
            </a:r>
            <a:endParaRPr lang="ru-RU" sz="1200" dirty="0">
              <a:latin typeface="Times New Roman" panose="02020603050405020304" pitchFamily="18" charset="0"/>
              <a:cs typeface="Times New Roman" panose="02020603050405020304" pitchFamily="18" charset="0"/>
            </a:endParaRPr>
          </a:p>
        </p:txBody>
      </p:sp>
      <p:sp>
        <p:nvSpPr>
          <p:cNvPr id="33" name="TextBox 32"/>
          <p:cNvSpPr txBox="1"/>
          <p:nvPr/>
        </p:nvSpPr>
        <p:spPr>
          <a:xfrm>
            <a:off x="4148254" y="6592676"/>
            <a:ext cx="1389131"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Liquid products</a:t>
            </a:r>
            <a:endParaRPr lang="ru-RU" sz="1200" dirty="0">
              <a:latin typeface="Times New Roman" panose="02020603050405020304" pitchFamily="18" charset="0"/>
              <a:cs typeface="Times New Roman" panose="02020603050405020304" pitchFamily="18" charset="0"/>
            </a:endParaRPr>
          </a:p>
        </p:txBody>
      </p:sp>
      <p:sp>
        <p:nvSpPr>
          <p:cNvPr id="34" name="TextBox 33"/>
          <p:cNvSpPr txBox="1"/>
          <p:nvPr/>
        </p:nvSpPr>
        <p:spPr>
          <a:xfrm>
            <a:off x="6119731" y="6592676"/>
            <a:ext cx="936104" cy="276999"/>
          </a:xfrm>
          <a:prstGeom prst="rect">
            <a:avLst/>
          </a:prstGeom>
          <a:solidFill>
            <a:schemeClr val="bg1"/>
          </a:solid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Oils</a:t>
            </a:r>
            <a:endParaRPr lang="ru-RU" sz="1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F92247FD-C956-4247-99C6-94A604539EB7}" type="slidenum">
              <a:rPr lang="ru-RU" smtClean="0"/>
              <a:pPr>
                <a:defRPr/>
              </a:pPr>
              <a:t>18</a:t>
            </a:fld>
            <a:endParaRPr lang="ru-RU"/>
          </a:p>
        </p:txBody>
      </p:sp>
      <p:graphicFrame>
        <p:nvGraphicFramePr>
          <p:cNvPr id="43196" name="Group 188"/>
          <p:cNvGraphicFramePr>
            <a:graphicFrameLocks noGrp="1"/>
          </p:cNvGraphicFramePr>
          <p:nvPr>
            <p:extLst>
              <p:ext uri="{D42A27DB-BD31-4B8C-83A1-F6EECF244321}">
                <p14:modId xmlns:p14="http://schemas.microsoft.com/office/powerpoint/2010/main" val="1320725490"/>
              </p:ext>
            </p:extLst>
          </p:nvPr>
        </p:nvGraphicFramePr>
        <p:xfrm>
          <a:off x="755576" y="1496119"/>
          <a:ext cx="7632848" cy="4496244"/>
        </p:xfrm>
        <a:graphic>
          <a:graphicData uri="http://schemas.openxmlformats.org/drawingml/2006/table">
            <a:tbl>
              <a:tblPr/>
              <a:tblGrid>
                <a:gridCol w="1526570">
                  <a:extLst>
                    <a:ext uri="{9D8B030D-6E8A-4147-A177-3AD203B41FA5}">
                      <a16:colId xmlns:a16="http://schemas.microsoft.com/office/drawing/2014/main" val="20000"/>
                    </a:ext>
                  </a:extLst>
                </a:gridCol>
                <a:gridCol w="1526570">
                  <a:extLst>
                    <a:ext uri="{9D8B030D-6E8A-4147-A177-3AD203B41FA5}">
                      <a16:colId xmlns:a16="http://schemas.microsoft.com/office/drawing/2014/main" val="20001"/>
                    </a:ext>
                  </a:extLst>
                </a:gridCol>
                <a:gridCol w="1526570">
                  <a:extLst>
                    <a:ext uri="{9D8B030D-6E8A-4147-A177-3AD203B41FA5}">
                      <a16:colId xmlns:a16="http://schemas.microsoft.com/office/drawing/2014/main" val="2657167438"/>
                    </a:ext>
                  </a:extLst>
                </a:gridCol>
                <a:gridCol w="3053138">
                  <a:extLst>
                    <a:ext uri="{9D8B030D-6E8A-4147-A177-3AD203B41FA5}">
                      <a16:colId xmlns:a16="http://schemas.microsoft.com/office/drawing/2014/main" val="502634356"/>
                    </a:ext>
                  </a:extLst>
                </a:gridCol>
              </a:tblGrid>
              <a:tr h="374687">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Components</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Composition of the initial mixture</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374687">
                <a:tc vMerge="1">
                  <a:txBody>
                    <a:bodyPr/>
                    <a:lstStyle/>
                    <a:p>
                      <a:endParaRPr lang="ru-RU"/>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The content oil, wt. %</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With oil and microspheres</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4687">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0.0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8.0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46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The content, wt. %</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3"/>
                  </a:ext>
                </a:extLst>
              </a:tr>
              <a:tr h="3746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H</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2</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0.01</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0.02</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0.03</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46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CO</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0.01</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0.21</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0.27</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46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CO</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2</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0.08</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0.32</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0.71</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6"/>
                  </a:ext>
                </a:extLst>
              </a:tr>
              <a:tr h="3746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CH</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4</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1.07</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1.52</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4.62</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7"/>
                  </a:ext>
                </a:extLst>
              </a:tr>
              <a:tr h="3746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2</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H</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4</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0.01</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0.03</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0.05</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746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2</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H</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6</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0.22</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0.46</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0.69</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9"/>
                  </a:ext>
                </a:extLst>
              </a:tr>
              <a:tr h="3746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3</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H</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8</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0.19</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0.65</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0.84</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10"/>
                  </a:ext>
                </a:extLst>
              </a:tr>
              <a:tr h="3746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C</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3</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H</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6</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0.04</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0.09</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0.25</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31869" name="Заголовок 1"/>
          <p:cNvSpPr txBox="1">
            <a:spLocks/>
          </p:cNvSpPr>
          <p:nvPr/>
        </p:nvSpPr>
        <p:spPr bwMode="auto">
          <a:xfrm>
            <a:off x="323528" y="798757"/>
            <a:ext cx="8229600" cy="333375"/>
          </a:xfrm>
          <a:prstGeom prst="rect">
            <a:avLst/>
          </a:prstGeom>
          <a:noFill/>
          <a:ln w="9525">
            <a:noFill/>
            <a:miter lim="800000"/>
            <a:headEnd/>
            <a:tailEnd/>
          </a:ln>
        </p:spPr>
        <p:txBody>
          <a:bodyPr anchor="ctr"/>
          <a:lstStyle/>
          <a:p>
            <a:pPr algn="ctr" eaLnBrk="0" hangingPunct="0"/>
            <a:r>
              <a:rPr lang="en-US" sz="2800" b="1" dirty="0" smtClean="0">
                <a:latin typeface="Times New Roman" pitchFamily="18" charset="0"/>
                <a:cs typeface="Times New Roman" pitchFamily="18" charset="0"/>
              </a:rPr>
              <a:t>Table 5. </a:t>
            </a:r>
            <a:r>
              <a:rPr lang="en-US" sz="2800" dirty="0" smtClean="0">
                <a:latin typeface="Times New Roman" pitchFamily="18" charset="0"/>
                <a:cs typeface="Times New Roman" pitchFamily="18" charset="0"/>
              </a:rPr>
              <a:t>Composition of gaseous products</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4745015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Диаграмма 43"/>
          <p:cNvGraphicFramePr>
            <a:graphicFrameLocks/>
          </p:cNvGraphicFramePr>
          <p:nvPr>
            <p:extLst>
              <p:ext uri="{D42A27DB-BD31-4B8C-83A1-F6EECF244321}">
                <p14:modId xmlns:p14="http://schemas.microsoft.com/office/powerpoint/2010/main" val="1430672589"/>
              </p:ext>
            </p:extLst>
          </p:nvPr>
        </p:nvGraphicFramePr>
        <p:xfrm>
          <a:off x="25476" y="788988"/>
          <a:ext cx="9118524" cy="5567361"/>
        </p:xfrm>
        <a:graphic>
          <a:graphicData uri="http://schemas.openxmlformats.org/drawingml/2006/chart">
            <c:chart xmlns:c="http://schemas.openxmlformats.org/drawingml/2006/chart" xmlns:r="http://schemas.openxmlformats.org/officeDocument/2006/relationships" r:id="rId3"/>
          </a:graphicData>
        </a:graphic>
      </p:graphicFrame>
      <p:sp>
        <p:nvSpPr>
          <p:cNvPr id="45" name="Номер слайда 3"/>
          <p:cNvSpPr>
            <a:spLocks noGrp="1"/>
          </p:cNvSpPr>
          <p:nvPr>
            <p:ph type="sldNum" sz="quarter" idx="12"/>
          </p:nvPr>
        </p:nvSpPr>
        <p:spPr>
          <a:xfrm>
            <a:off x="6553200" y="6356350"/>
            <a:ext cx="2133600" cy="365125"/>
          </a:xfrm>
        </p:spPr>
        <p:txBody>
          <a:bodyPr/>
          <a:lstStyle/>
          <a:p>
            <a:pPr>
              <a:defRPr/>
            </a:pPr>
            <a:fld id="{34ACFC41-B541-4772-B906-DBB48F7B1943}" type="slidenum">
              <a:rPr lang="ru-RU" smtClean="0"/>
              <a:pPr>
                <a:defRPr/>
              </a:pPr>
              <a:t>19</a:t>
            </a:fld>
            <a:endParaRPr lang="ru-RU" dirty="0"/>
          </a:p>
        </p:txBody>
      </p:sp>
      <p:sp>
        <p:nvSpPr>
          <p:cNvPr id="46" name="TextBox 14"/>
          <p:cNvSpPr txBox="1">
            <a:spLocks noChangeArrowheads="1"/>
          </p:cNvSpPr>
          <p:nvPr/>
        </p:nvSpPr>
        <p:spPr bwMode="auto">
          <a:xfrm>
            <a:off x="323190" y="929481"/>
            <a:ext cx="760412" cy="400050"/>
          </a:xfrm>
          <a:prstGeom prst="rect">
            <a:avLst/>
          </a:prstGeom>
          <a:noFill/>
          <a:ln w="9525">
            <a:noFill/>
            <a:miter lim="800000"/>
            <a:headEnd/>
            <a:tailEnd/>
          </a:ln>
        </p:spPr>
        <p:txBody>
          <a:bodyPr wrap="none">
            <a:spAutoFit/>
          </a:bodyPr>
          <a:lstStyle/>
          <a:p>
            <a:r>
              <a:rPr lang="ru-RU" sz="2000" dirty="0">
                <a:solidFill>
                  <a:srgbClr val="C00000"/>
                </a:solidFill>
                <a:latin typeface="Times New Roman" pitchFamily="18" charset="0"/>
                <a:cs typeface="Times New Roman" pitchFamily="18" charset="0"/>
              </a:rPr>
              <a:t>129.5</a:t>
            </a:r>
          </a:p>
        </p:txBody>
      </p:sp>
      <p:sp>
        <p:nvSpPr>
          <p:cNvPr id="47" name="TextBox 46"/>
          <p:cNvSpPr txBox="1"/>
          <p:nvPr/>
        </p:nvSpPr>
        <p:spPr>
          <a:xfrm>
            <a:off x="756444" y="4216308"/>
            <a:ext cx="633412" cy="400050"/>
          </a:xfrm>
          <a:prstGeom prst="rect">
            <a:avLst/>
          </a:prstGeom>
          <a:noFill/>
        </p:spPr>
        <p:txBody>
          <a:bodyPr wrap="none">
            <a:spAutoFit/>
          </a:bodyPr>
          <a:lstStyle/>
          <a:p>
            <a:pPr>
              <a:defRPr/>
            </a:pPr>
            <a:r>
              <a:rPr lang="ru-RU" sz="2000" dirty="0">
                <a:solidFill>
                  <a:schemeClr val="accent3">
                    <a:lumMod val="75000"/>
                  </a:schemeClr>
                </a:solidFill>
                <a:latin typeface="Times New Roman" panose="02020603050405020304" pitchFamily="18" charset="0"/>
                <a:cs typeface="Times New Roman" panose="02020603050405020304" pitchFamily="18" charset="0"/>
              </a:rPr>
              <a:t>26.7</a:t>
            </a:r>
          </a:p>
        </p:txBody>
      </p:sp>
      <p:sp>
        <p:nvSpPr>
          <p:cNvPr id="48" name="TextBox 47"/>
          <p:cNvSpPr txBox="1"/>
          <p:nvPr/>
        </p:nvSpPr>
        <p:spPr>
          <a:xfrm>
            <a:off x="1110255" y="3290462"/>
            <a:ext cx="633412" cy="400050"/>
          </a:xfrm>
          <a:prstGeom prst="rect">
            <a:avLst/>
          </a:prstGeom>
          <a:noFill/>
        </p:spPr>
        <p:txBody>
          <a:bodyPr wrap="none">
            <a:spAutoFit/>
          </a:bodyPr>
          <a:lstStyle/>
          <a:p>
            <a:pPr>
              <a:defRPr/>
            </a:pPr>
            <a:r>
              <a:rPr lang="ru-RU" sz="2000" dirty="0">
                <a:solidFill>
                  <a:schemeClr val="accent1">
                    <a:lumMod val="75000"/>
                  </a:schemeClr>
                </a:solidFill>
                <a:latin typeface="Times New Roman" panose="02020603050405020304" pitchFamily="18" charset="0"/>
                <a:cs typeface="Times New Roman" panose="02020603050405020304" pitchFamily="18" charset="0"/>
              </a:rPr>
              <a:t>55.9</a:t>
            </a:r>
          </a:p>
        </p:txBody>
      </p:sp>
      <p:sp>
        <p:nvSpPr>
          <p:cNvPr id="49" name="TextBox 17"/>
          <p:cNvSpPr txBox="1">
            <a:spLocks noChangeArrowheads="1"/>
          </p:cNvSpPr>
          <p:nvPr/>
        </p:nvSpPr>
        <p:spPr bwMode="auto">
          <a:xfrm>
            <a:off x="1547664" y="3572668"/>
            <a:ext cx="633413" cy="400050"/>
          </a:xfrm>
          <a:prstGeom prst="rect">
            <a:avLst/>
          </a:prstGeom>
          <a:noFill/>
          <a:ln w="9525">
            <a:noFill/>
            <a:miter lim="800000"/>
            <a:headEnd/>
            <a:tailEnd/>
          </a:ln>
        </p:spPr>
        <p:txBody>
          <a:bodyPr wrap="none">
            <a:spAutoFit/>
          </a:bodyPr>
          <a:lstStyle/>
          <a:p>
            <a:r>
              <a:rPr lang="ru-RU" sz="2000" dirty="0">
                <a:solidFill>
                  <a:srgbClr val="7030A0"/>
                </a:solidFill>
                <a:latin typeface="Times New Roman" pitchFamily="18" charset="0"/>
                <a:cs typeface="Times New Roman" pitchFamily="18" charset="0"/>
              </a:rPr>
              <a:t>46.8</a:t>
            </a:r>
          </a:p>
        </p:txBody>
      </p:sp>
      <p:sp>
        <p:nvSpPr>
          <p:cNvPr id="50" name="TextBox 18"/>
          <p:cNvSpPr txBox="1">
            <a:spLocks noChangeArrowheads="1"/>
          </p:cNvSpPr>
          <p:nvPr/>
        </p:nvSpPr>
        <p:spPr bwMode="auto">
          <a:xfrm>
            <a:off x="2559123" y="3816258"/>
            <a:ext cx="633413" cy="400050"/>
          </a:xfrm>
          <a:prstGeom prst="rect">
            <a:avLst/>
          </a:prstGeom>
          <a:noFill/>
          <a:ln w="9525">
            <a:noFill/>
            <a:miter lim="800000"/>
            <a:headEnd/>
            <a:tailEnd/>
          </a:ln>
        </p:spPr>
        <p:txBody>
          <a:bodyPr wrap="none">
            <a:spAutoFit/>
          </a:bodyPr>
          <a:lstStyle/>
          <a:p>
            <a:r>
              <a:rPr lang="ru-RU" sz="2000" dirty="0">
                <a:solidFill>
                  <a:srgbClr val="C00000"/>
                </a:solidFill>
                <a:latin typeface="Times New Roman" pitchFamily="18" charset="0"/>
                <a:cs typeface="Times New Roman" pitchFamily="18" charset="0"/>
              </a:rPr>
              <a:t>39.4</a:t>
            </a:r>
          </a:p>
        </p:txBody>
      </p:sp>
      <p:sp>
        <p:nvSpPr>
          <p:cNvPr id="51" name="TextBox 50"/>
          <p:cNvSpPr txBox="1"/>
          <p:nvPr/>
        </p:nvSpPr>
        <p:spPr>
          <a:xfrm>
            <a:off x="3018503" y="4192854"/>
            <a:ext cx="633412" cy="400050"/>
          </a:xfrm>
          <a:prstGeom prst="rect">
            <a:avLst/>
          </a:prstGeom>
          <a:noFill/>
        </p:spPr>
        <p:txBody>
          <a:bodyPr wrap="none">
            <a:spAutoFit/>
          </a:bodyPr>
          <a:lstStyle/>
          <a:p>
            <a:pPr>
              <a:defRPr/>
            </a:pPr>
            <a:r>
              <a:rPr lang="ru-RU" sz="2000" dirty="0">
                <a:solidFill>
                  <a:schemeClr val="accent3">
                    <a:lumMod val="75000"/>
                  </a:schemeClr>
                </a:solidFill>
                <a:latin typeface="Times New Roman" panose="02020603050405020304" pitchFamily="18" charset="0"/>
                <a:cs typeface="Times New Roman" panose="02020603050405020304" pitchFamily="18" charset="0"/>
              </a:rPr>
              <a:t>25.7</a:t>
            </a:r>
          </a:p>
        </p:txBody>
      </p:sp>
      <p:sp>
        <p:nvSpPr>
          <p:cNvPr id="52" name="TextBox 51"/>
          <p:cNvSpPr txBox="1"/>
          <p:nvPr/>
        </p:nvSpPr>
        <p:spPr>
          <a:xfrm>
            <a:off x="3399502" y="4969500"/>
            <a:ext cx="504825" cy="400050"/>
          </a:xfrm>
          <a:prstGeom prst="rect">
            <a:avLst/>
          </a:prstGeom>
          <a:noFill/>
        </p:spPr>
        <p:txBody>
          <a:bodyPr wrap="none">
            <a:spAutoFit/>
          </a:bodyPr>
          <a:lstStyle/>
          <a:p>
            <a:pPr>
              <a:defRPr/>
            </a:pPr>
            <a:r>
              <a:rPr lang="ru-RU" sz="2000" dirty="0">
                <a:solidFill>
                  <a:schemeClr val="accent1">
                    <a:lumMod val="75000"/>
                  </a:schemeClr>
                </a:solidFill>
                <a:latin typeface="Times New Roman" panose="02020603050405020304" pitchFamily="18" charset="0"/>
                <a:cs typeface="Times New Roman" panose="02020603050405020304" pitchFamily="18" charset="0"/>
              </a:rPr>
              <a:t>2.2</a:t>
            </a:r>
          </a:p>
        </p:txBody>
      </p:sp>
      <p:sp>
        <p:nvSpPr>
          <p:cNvPr id="53" name="TextBox 21"/>
          <p:cNvSpPr txBox="1">
            <a:spLocks noChangeArrowheads="1"/>
          </p:cNvSpPr>
          <p:nvPr/>
        </p:nvSpPr>
        <p:spPr bwMode="auto">
          <a:xfrm>
            <a:off x="3704302" y="4669646"/>
            <a:ext cx="623888" cy="400050"/>
          </a:xfrm>
          <a:prstGeom prst="rect">
            <a:avLst/>
          </a:prstGeom>
          <a:noFill/>
          <a:ln w="9525">
            <a:noFill/>
            <a:miter lim="800000"/>
            <a:headEnd/>
            <a:tailEnd/>
          </a:ln>
        </p:spPr>
        <p:txBody>
          <a:bodyPr wrap="none">
            <a:spAutoFit/>
          </a:bodyPr>
          <a:lstStyle/>
          <a:p>
            <a:r>
              <a:rPr lang="ru-RU" sz="2000" dirty="0">
                <a:solidFill>
                  <a:srgbClr val="7030A0"/>
                </a:solidFill>
                <a:latin typeface="Times New Roman" pitchFamily="18" charset="0"/>
                <a:cs typeface="Times New Roman" pitchFamily="18" charset="0"/>
              </a:rPr>
              <a:t>11.5</a:t>
            </a:r>
          </a:p>
        </p:txBody>
      </p:sp>
      <p:sp>
        <p:nvSpPr>
          <p:cNvPr id="54" name="TextBox 22"/>
          <p:cNvSpPr txBox="1">
            <a:spLocks noChangeArrowheads="1"/>
          </p:cNvSpPr>
          <p:nvPr/>
        </p:nvSpPr>
        <p:spPr bwMode="auto">
          <a:xfrm>
            <a:off x="4772350" y="3898107"/>
            <a:ext cx="633413" cy="400050"/>
          </a:xfrm>
          <a:prstGeom prst="rect">
            <a:avLst/>
          </a:prstGeom>
          <a:noFill/>
          <a:ln w="9525">
            <a:noFill/>
            <a:miter lim="800000"/>
            <a:headEnd/>
            <a:tailEnd/>
          </a:ln>
        </p:spPr>
        <p:txBody>
          <a:bodyPr wrap="none">
            <a:spAutoFit/>
          </a:bodyPr>
          <a:lstStyle/>
          <a:p>
            <a:r>
              <a:rPr lang="ru-RU" sz="2000" dirty="0">
                <a:solidFill>
                  <a:srgbClr val="C00000"/>
                </a:solidFill>
                <a:latin typeface="Times New Roman" pitchFamily="18" charset="0"/>
                <a:cs typeface="Times New Roman" pitchFamily="18" charset="0"/>
              </a:rPr>
              <a:t>35.9</a:t>
            </a:r>
          </a:p>
        </p:txBody>
      </p:sp>
      <p:sp>
        <p:nvSpPr>
          <p:cNvPr id="55" name="TextBox 54"/>
          <p:cNvSpPr txBox="1"/>
          <p:nvPr/>
        </p:nvSpPr>
        <p:spPr>
          <a:xfrm>
            <a:off x="5182929" y="4492200"/>
            <a:ext cx="633412" cy="400050"/>
          </a:xfrm>
          <a:prstGeom prst="rect">
            <a:avLst/>
          </a:prstGeom>
          <a:noFill/>
        </p:spPr>
        <p:txBody>
          <a:bodyPr wrap="none">
            <a:spAutoFit/>
          </a:bodyPr>
          <a:lstStyle/>
          <a:p>
            <a:pPr>
              <a:defRPr/>
            </a:pPr>
            <a:r>
              <a:rPr lang="ru-RU" sz="2000" dirty="0">
                <a:solidFill>
                  <a:schemeClr val="accent3">
                    <a:lumMod val="75000"/>
                  </a:schemeClr>
                </a:solidFill>
                <a:latin typeface="Times New Roman" panose="02020603050405020304" pitchFamily="18" charset="0"/>
                <a:cs typeface="Times New Roman" panose="02020603050405020304" pitchFamily="18" charset="0"/>
              </a:rPr>
              <a:t>17.4</a:t>
            </a:r>
          </a:p>
        </p:txBody>
      </p:sp>
      <p:sp>
        <p:nvSpPr>
          <p:cNvPr id="56" name="TextBox 55"/>
          <p:cNvSpPr txBox="1"/>
          <p:nvPr/>
        </p:nvSpPr>
        <p:spPr>
          <a:xfrm>
            <a:off x="5622831" y="5024224"/>
            <a:ext cx="504825" cy="400050"/>
          </a:xfrm>
          <a:prstGeom prst="rect">
            <a:avLst/>
          </a:prstGeom>
          <a:noFill/>
        </p:spPr>
        <p:txBody>
          <a:bodyPr wrap="none">
            <a:spAutoFit/>
          </a:bodyPr>
          <a:lstStyle/>
          <a:p>
            <a:pPr>
              <a:defRPr/>
            </a:pPr>
            <a:r>
              <a:rPr lang="ru-RU" sz="2000" dirty="0">
                <a:solidFill>
                  <a:schemeClr val="accent1">
                    <a:lumMod val="75000"/>
                  </a:schemeClr>
                </a:solidFill>
                <a:latin typeface="Times New Roman" panose="02020603050405020304" pitchFamily="18" charset="0"/>
                <a:cs typeface="Times New Roman" panose="02020603050405020304" pitchFamily="18" charset="0"/>
              </a:rPr>
              <a:t>0.9</a:t>
            </a:r>
          </a:p>
        </p:txBody>
      </p:sp>
      <p:sp>
        <p:nvSpPr>
          <p:cNvPr id="57" name="TextBox 25"/>
          <p:cNvSpPr txBox="1">
            <a:spLocks noChangeArrowheads="1"/>
          </p:cNvSpPr>
          <p:nvPr/>
        </p:nvSpPr>
        <p:spPr bwMode="auto">
          <a:xfrm>
            <a:off x="5938425" y="4482381"/>
            <a:ext cx="635000" cy="400050"/>
          </a:xfrm>
          <a:prstGeom prst="rect">
            <a:avLst/>
          </a:prstGeom>
          <a:noFill/>
          <a:ln w="9525">
            <a:noFill/>
            <a:miter lim="800000"/>
            <a:headEnd/>
            <a:tailEnd/>
          </a:ln>
        </p:spPr>
        <p:txBody>
          <a:bodyPr wrap="none">
            <a:spAutoFit/>
          </a:bodyPr>
          <a:lstStyle/>
          <a:p>
            <a:r>
              <a:rPr lang="ru-RU" sz="2000" dirty="0">
                <a:solidFill>
                  <a:srgbClr val="7030A0"/>
                </a:solidFill>
                <a:latin typeface="Times New Roman" pitchFamily="18" charset="0"/>
                <a:cs typeface="Times New Roman" pitchFamily="18" charset="0"/>
              </a:rPr>
              <a:t>17.5</a:t>
            </a:r>
          </a:p>
        </p:txBody>
      </p:sp>
      <p:sp>
        <p:nvSpPr>
          <p:cNvPr id="58" name="Заголовок 1"/>
          <p:cNvSpPr txBox="1">
            <a:spLocks/>
          </p:cNvSpPr>
          <p:nvPr/>
        </p:nvSpPr>
        <p:spPr bwMode="auto">
          <a:xfrm>
            <a:off x="0" y="0"/>
            <a:ext cx="9144000" cy="788988"/>
          </a:xfrm>
          <a:prstGeom prst="rect">
            <a:avLst/>
          </a:prstGeom>
          <a:noFill/>
          <a:ln w="9525">
            <a:noFill/>
            <a:miter lim="800000"/>
            <a:headEnd/>
            <a:tailEnd/>
          </a:ln>
        </p:spPr>
        <p:txBody>
          <a:bodyPr anchor="ctr"/>
          <a:lstStyle/>
          <a:p>
            <a:pPr algn="ctr" eaLnBrk="0" hangingPunct="0"/>
            <a:r>
              <a:rPr lang="en-US" sz="2800" b="1" dirty="0" smtClean="0">
                <a:latin typeface="Times New Roman" pitchFamily="18" charset="0"/>
                <a:cs typeface="Times New Roman" pitchFamily="18" charset="0"/>
              </a:rPr>
              <a:t>Number of carbon atoms different types</a:t>
            </a:r>
          </a:p>
          <a:p>
            <a:pPr algn="ctr" eaLnBrk="0" hangingPunct="0"/>
            <a:r>
              <a:rPr lang="en-US" sz="2800" b="1" dirty="0" smtClean="0">
                <a:latin typeface="Times New Roman" pitchFamily="18" charset="0"/>
                <a:cs typeface="Times New Roman" pitchFamily="18" charset="0"/>
              </a:rPr>
              <a:t>in medium molecule of </a:t>
            </a:r>
            <a:r>
              <a:rPr lang="en-US" sz="2800" b="1" dirty="0" err="1" smtClean="0">
                <a:latin typeface="Times New Roman" pitchFamily="18" charset="0"/>
                <a:cs typeface="Times New Roman" pitchFamily="18" charset="0"/>
              </a:rPr>
              <a:t>asphaltenes</a:t>
            </a:r>
            <a:endParaRPr lang="ru-RU" sz="2800" b="1" dirty="0">
              <a:latin typeface="Times New Roman" pitchFamily="18" charset="0"/>
              <a:cs typeface="Times New Roman" pitchFamily="18" charset="0"/>
            </a:endParaRPr>
          </a:p>
        </p:txBody>
      </p:sp>
      <p:sp>
        <p:nvSpPr>
          <p:cNvPr id="59" name="TextBox 22"/>
          <p:cNvSpPr txBox="1">
            <a:spLocks noChangeArrowheads="1"/>
          </p:cNvSpPr>
          <p:nvPr/>
        </p:nvSpPr>
        <p:spPr bwMode="auto">
          <a:xfrm>
            <a:off x="6987837" y="4192854"/>
            <a:ext cx="633507" cy="400110"/>
          </a:xfrm>
          <a:prstGeom prst="rect">
            <a:avLst/>
          </a:prstGeom>
          <a:noFill/>
          <a:ln w="9525">
            <a:noFill/>
            <a:miter lim="800000"/>
            <a:headEnd/>
            <a:tailEnd/>
          </a:ln>
        </p:spPr>
        <p:txBody>
          <a:bodyPr wrap="none">
            <a:spAutoFit/>
          </a:bodyPr>
          <a:lstStyle/>
          <a:p>
            <a:r>
              <a:rPr lang="ru-RU" sz="2000" dirty="0" smtClean="0">
                <a:solidFill>
                  <a:srgbClr val="C00000"/>
                </a:solidFill>
                <a:latin typeface="Times New Roman" pitchFamily="18" charset="0"/>
                <a:cs typeface="Times New Roman" pitchFamily="18" charset="0"/>
              </a:rPr>
              <a:t>24.5</a:t>
            </a:r>
            <a:endParaRPr lang="ru-RU" sz="2000" dirty="0">
              <a:solidFill>
                <a:srgbClr val="C00000"/>
              </a:solidFill>
              <a:latin typeface="Times New Roman" pitchFamily="18" charset="0"/>
              <a:cs typeface="Times New Roman" pitchFamily="18" charset="0"/>
            </a:endParaRPr>
          </a:p>
        </p:txBody>
      </p:sp>
      <p:sp>
        <p:nvSpPr>
          <p:cNvPr id="60" name="TextBox 59"/>
          <p:cNvSpPr txBox="1"/>
          <p:nvPr/>
        </p:nvSpPr>
        <p:spPr>
          <a:xfrm>
            <a:off x="7373604" y="4569450"/>
            <a:ext cx="633507" cy="400110"/>
          </a:xfrm>
          <a:prstGeom prst="rect">
            <a:avLst/>
          </a:prstGeom>
          <a:noFill/>
        </p:spPr>
        <p:txBody>
          <a:bodyPr wrap="none">
            <a:spAutoFit/>
          </a:bodyPr>
          <a:lstStyle/>
          <a:p>
            <a:pPr>
              <a:defRPr/>
            </a:pPr>
            <a:r>
              <a:rPr lang="ru-RU" sz="2000" dirty="0" smtClean="0">
                <a:solidFill>
                  <a:schemeClr val="accent3">
                    <a:lumMod val="75000"/>
                  </a:schemeClr>
                </a:solidFill>
                <a:latin typeface="Times New Roman" panose="02020603050405020304" pitchFamily="18" charset="0"/>
                <a:cs typeface="Times New Roman" panose="02020603050405020304" pitchFamily="18" charset="0"/>
              </a:rPr>
              <a:t>14.2</a:t>
            </a:r>
            <a:endParaRPr lang="ru-RU" sz="2000"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61" name="TextBox 60"/>
          <p:cNvSpPr txBox="1"/>
          <p:nvPr/>
        </p:nvSpPr>
        <p:spPr>
          <a:xfrm>
            <a:off x="7846160" y="4976579"/>
            <a:ext cx="505267" cy="400110"/>
          </a:xfrm>
          <a:prstGeom prst="rect">
            <a:avLst/>
          </a:prstGeom>
          <a:noFill/>
        </p:spPr>
        <p:txBody>
          <a:bodyPr wrap="none">
            <a:spAutoFit/>
          </a:bodyPr>
          <a:lstStyle/>
          <a:p>
            <a:pPr>
              <a:defRPr/>
            </a:pPr>
            <a:r>
              <a:rPr lang="ru-RU" sz="2000" dirty="0" smtClean="0">
                <a:solidFill>
                  <a:schemeClr val="accent1">
                    <a:lumMod val="75000"/>
                  </a:schemeClr>
                </a:solidFill>
                <a:latin typeface="Times New Roman" panose="02020603050405020304" pitchFamily="18" charset="0"/>
                <a:cs typeface="Times New Roman" panose="02020603050405020304" pitchFamily="18" charset="0"/>
              </a:rPr>
              <a:t>1.2</a:t>
            </a:r>
            <a:endParaRPr lang="ru-RU" sz="20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62" name="TextBox 25"/>
          <p:cNvSpPr txBox="1">
            <a:spLocks noChangeArrowheads="1"/>
          </p:cNvSpPr>
          <p:nvPr/>
        </p:nvSpPr>
        <p:spPr bwMode="auto">
          <a:xfrm>
            <a:off x="8242446" y="4784292"/>
            <a:ext cx="505267" cy="400110"/>
          </a:xfrm>
          <a:prstGeom prst="rect">
            <a:avLst/>
          </a:prstGeom>
          <a:noFill/>
          <a:ln w="9525">
            <a:noFill/>
            <a:miter lim="800000"/>
            <a:headEnd/>
            <a:tailEnd/>
          </a:ln>
        </p:spPr>
        <p:txBody>
          <a:bodyPr wrap="none">
            <a:spAutoFit/>
          </a:bodyPr>
          <a:lstStyle/>
          <a:p>
            <a:r>
              <a:rPr lang="ru-RU" sz="2000" dirty="0" smtClean="0">
                <a:solidFill>
                  <a:srgbClr val="7030A0"/>
                </a:solidFill>
                <a:latin typeface="Times New Roman" pitchFamily="18" charset="0"/>
                <a:cs typeface="Times New Roman" pitchFamily="18" charset="0"/>
              </a:rPr>
              <a:t>9.0</a:t>
            </a:r>
            <a:endParaRPr lang="ru-RU" sz="2000" dirty="0">
              <a:solidFill>
                <a:srgbClr val="7030A0"/>
              </a:solidFill>
              <a:latin typeface="Times New Roman" pitchFamily="18" charset="0"/>
              <a:cs typeface="Times New Roman" pitchFamily="18" charset="0"/>
            </a:endParaRPr>
          </a:p>
        </p:txBody>
      </p:sp>
      <p:graphicFrame>
        <p:nvGraphicFramePr>
          <p:cNvPr id="63" name="Диаграмма 62"/>
          <p:cNvGraphicFramePr>
            <a:graphicFrameLocks/>
          </p:cNvGraphicFramePr>
          <p:nvPr>
            <p:extLst>
              <p:ext uri="{D42A27DB-BD31-4B8C-83A1-F6EECF244321}">
                <p14:modId xmlns:p14="http://schemas.microsoft.com/office/powerpoint/2010/main" val="3571011684"/>
              </p:ext>
            </p:extLst>
          </p:nvPr>
        </p:nvGraphicFramePr>
        <p:xfrm>
          <a:off x="25476" y="788987"/>
          <a:ext cx="9118524" cy="2797175"/>
        </p:xfrm>
        <a:graphic>
          <a:graphicData uri="http://schemas.openxmlformats.org/drawingml/2006/chart">
            <c:chart xmlns:c="http://schemas.openxmlformats.org/drawingml/2006/chart" xmlns:r="http://schemas.openxmlformats.org/officeDocument/2006/relationships" r:id="rId4"/>
          </a:graphicData>
        </a:graphic>
      </p:graphicFrame>
      <p:sp>
        <p:nvSpPr>
          <p:cNvPr id="64" name="TextBox 17"/>
          <p:cNvSpPr txBox="1">
            <a:spLocks noChangeArrowheads="1"/>
          </p:cNvSpPr>
          <p:nvPr/>
        </p:nvSpPr>
        <p:spPr bwMode="auto">
          <a:xfrm>
            <a:off x="823811" y="583847"/>
            <a:ext cx="697627" cy="400110"/>
          </a:xfrm>
          <a:prstGeom prst="rect">
            <a:avLst/>
          </a:prstGeom>
          <a:noFill/>
          <a:ln w="9525">
            <a:noFill/>
            <a:miter lim="800000"/>
            <a:headEnd/>
            <a:tailEnd/>
          </a:ln>
        </p:spPr>
        <p:txBody>
          <a:bodyPr wrap="none">
            <a:spAutoFit/>
          </a:bodyPr>
          <a:lstStyle/>
          <a:p>
            <a:r>
              <a:rPr lang="ru-RU" sz="2000" dirty="0" smtClean="0">
                <a:solidFill>
                  <a:schemeClr val="accent6">
                    <a:lumMod val="75000"/>
                  </a:schemeClr>
                </a:solidFill>
                <a:latin typeface="Times New Roman" pitchFamily="18" charset="0"/>
                <a:cs typeface="Times New Roman" pitchFamily="18" charset="0"/>
              </a:rPr>
              <a:t>1800</a:t>
            </a:r>
            <a:endParaRPr lang="ru-RU" sz="2000" dirty="0">
              <a:solidFill>
                <a:schemeClr val="accent6">
                  <a:lumMod val="75000"/>
                </a:schemeClr>
              </a:solidFill>
              <a:latin typeface="Times New Roman" pitchFamily="18" charset="0"/>
              <a:cs typeface="Times New Roman" pitchFamily="18" charset="0"/>
            </a:endParaRPr>
          </a:p>
        </p:txBody>
      </p:sp>
      <p:sp>
        <p:nvSpPr>
          <p:cNvPr id="65" name="TextBox 17"/>
          <p:cNvSpPr txBox="1">
            <a:spLocks noChangeArrowheads="1"/>
          </p:cNvSpPr>
          <p:nvPr/>
        </p:nvSpPr>
        <p:spPr bwMode="auto">
          <a:xfrm>
            <a:off x="3192536" y="2129495"/>
            <a:ext cx="569387" cy="400110"/>
          </a:xfrm>
          <a:prstGeom prst="rect">
            <a:avLst/>
          </a:prstGeom>
          <a:noFill/>
          <a:ln w="9525">
            <a:noFill/>
            <a:miter lim="800000"/>
            <a:headEnd/>
            <a:tailEnd/>
          </a:ln>
        </p:spPr>
        <p:txBody>
          <a:bodyPr wrap="none">
            <a:spAutoFit/>
          </a:bodyPr>
          <a:lstStyle/>
          <a:p>
            <a:r>
              <a:rPr lang="ru-RU" sz="2000" dirty="0" smtClean="0">
                <a:solidFill>
                  <a:schemeClr val="accent6">
                    <a:lumMod val="75000"/>
                  </a:schemeClr>
                </a:solidFill>
                <a:latin typeface="Times New Roman" pitchFamily="18" charset="0"/>
                <a:cs typeface="Times New Roman" pitchFamily="18" charset="0"/>
              </a:rPr>
              <a:t>545</a:t>
            </a:r>
            <a:endParaRPr lang="ru-RU" sz="2000" dirty="0">
              <a:solidFill>
                <a:schemeClr val="accent6">
                  <a:lumMod val="75000"/>
                </a:schemeClr>
              </a:solidFill>
              <a:latin typeface="Times New Roman" pitchFamily="18" charset="0"/>
              <a:cs typeface="Times New Roman" pitchFamily="18" charset="0"/>
            </a:endParaRPr>
          </a:p>
        </p:txBody>
      </p:sp>
      <p:sp>
        <p:nvSpPr>
          <p:cNvPr id="66" name="TextBox 17"/>
          <p:cNvSpPr txBox="1">
            <a:spLocks noChangeArrowheads="1"/>
          </p:cNvSpPr>
          <p:nvPr/>
        </p:nvSpPr>
        <p:spPr bwMode="auto">
          <a:xfrm>
            <a:off x="5396832" y="2233953"/>
            <a:ext cx="569387" cy="400110"/>
          </a:xfrm>
          <a:prstGeom prst="rect">
            <a:avLst/>
          </a:prstGeom>
          <a:noFill/>
          <a:ln w="9525">
            <a:noFill/>
            <a:miter lim="800000"/>
            <a:headEnd/>
            <a:tailEnd/>
          </a:ln>
        </p:spPr>
        <p:txBody>
          <a:bodyPr wrap="none">
            <a:spAutoFit/>
          </a:bodyPr>
          <a:lstStyle/>
          <a:p>
            <a:r>
              <a:rPr lang="ru-RU" sz="2000" dirty="0" smtClean="0">
                <a:solidFill>
                  <a:schemeClr val="accent6">
                    <a:lumMod val="75000"/>
                  </a:schemeClr>
                </a:solidFill>
                <a:latin typeface="Times New Roman" pitchFamily="18" charset="0"/>
                <a:cs typeface="Times New Roman" pitchFamily="18" charset="0"/>
              </a:rPr>
              <a:t>502</a:t>
            </a:r>
            <a:endParaRPr lang="ru-RU" sz="2000" dirty="0">
              <a:solidFill>
                <a:schemeClr val="accent6">
                  <a:lumMod val="75000"/>
                </a:schemeClr>
              </a:solidFill>
              <a:latin typeface="Times New Roman" pitchFamily="18" charset="0"/>
              <a:cs typeface="Times New Roman" pitchFamily="18" charset="0"/>
            </a:endParaRPr>
          </a:p>
        </p:txBody>
      </p:sp>
      <p:sp>
        <p:nvSpPr>
          <p:cNvPr id="67" name="TextBox 17"/>
          <p:cNvSpPr txBox="1">
            <a:spLocks noChangeArrowheads="1"/>
          </p:cNvSpPr>
          <p:nvPr/>
        </p:nvSpPr>
        <p:spPr bwMode="auto">
          <a:xfrm>
            <a:off x="7620000" y="2435564"/>
            <a:ext cx="569387" cy="400110"/>
          </a:xfrm>
          <a:prstGeom prst="rect">
            <a:avLst/>
          </a:prstGeom>
          <a:noFill/>
          <a:ln w="9525">
            <a:noFill/>
            <a:miter lim="800000"/>
            <a:headEnd/>
            <a:tailEnd/>
          </a:ln>
        </p:spPr>
        <p:txBody>
          <a:bodyPr wrap="none">
            <a:spAutoFit/>
          </a:bodyPr>
          <a:lstStyle/>
          <a:p>
            <a:r>
              <a:rPr lang="ru-RU" sz="2000" dirty="0" smtClean="0">
                <a:solidFill>
                  <a:schemeClr val="accent6">
                    <a:lumMod val="75000"/>
                  </a:schemeClr>
                </a:solidFill>
                <a:latin typeface="Times New Roman" pitchFamily="18" charset="0"/>
                <a:cs typeface="Times New Roman" pitchFamily="18" charset="0"/>
              </a:rPr>
              <a:t>339</a:t>
            </a:r>
            <a:endParaRPr lang="ru-RU" sz="2000" dirty="0">
              <a:solidFill>
                <a:schemeClr val="accent6">
                  <a:lumMod val="75000"/>
                </a:schemeClr>
              </a:solidFill>
              <a:latin typeface="Times New Roman" pitchFamily="18" charset="0"/>
              <a:cs typeface="Times New Roman" pitchFamily="18" charset="0"/>
            </a:endParaRPr>
          </a:p>
        </p:txBody>
      </p:sp>
      <p:sp>
        <p:nvSpPr>
          <p:cNvPr id="69" name="TextBox 68"/>
          <p:cNvSpPr txBox="1"/>
          <p:nvPr/>
        </p:nvSpPr>
        <p:spPr>
          <a:xfrm>
            <a:off x="344037" y="5492557"/>
            <a:ext cx="1857887"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Basic F</a:t>
            </a:r>
            <a:endParaRPr lang="ru-RU" sz="2000" dirty="0">
              <a:latin typeface="Times New Roman" panose="02020603050405020304" pitchFamily="18" charset="0"/>
              <a:cs typeface="Times New Roman" panose="02020603050405020304" pitchFamily="18" charset="0"/>
            </a:endParaRPr>
          </a:p>
        </p:txBody>
      </p:sp>
      <p:sp>
        <p:nvSpPr>
          <p:cNvPr id="70" name="TextBox 69"/>
          <p:cNvSpPr txBox="1"/>
          <p:nvPr/>
        </p:nvSpPr>
        <p:spPr>
          <a:xfrm>
            <a:off x="3277136" y="5446292"/>
            <a:ext cx="484787"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F</a:t>
            </a:r>
            <a:endParaRPr lang="ru-RU" sz="2000" dirty="0">
              <a:latin typeface="Times New Roman" panose="02020603050405020304" pitchFamily="18" charset="0"/>
              <a:cs typeface="Times New Roman" panose="02020603050405020304" pitchFamily="18" charset="0"/>
            </a:endParaRPr>
          </a:p>
        </p:txBody>
      </p:sp>
      <p:sp>
        <p:nvSpPr>
          <p:cNvPr id="71" name="TextBox 70"/>
          <p:cNvSpPr txBox="1"/>
          <p:nvPr/>
        </p:nvSpPr>
        <p:spPr>
          <a:xfrm>
            <a:off x="5198713" y="5489183"/>
            <a:ext cx="1101479"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F / O</a:t>
            </a:r>
            <a:endParaRPr lang="ru-RU" sz="2000" dirty="0">
              <a:latin typeface="Times New Roman" panose="02020603050405020304" pitchFamily="18" charset="0"/>
              <a:cs typeface="Times New Roman" panose="02020603050405020304" pitchFamily="18" charset="0"/>
            </a:endParaRPr>
          </a:p>
        </p:txBody>
      </p:sp>
      <p:sp>
        <p:nvSpPr>
          <p:cNvPr id="72" name="TextBox 71"/>
          <p:cNvSpPr txBox="1"/>
          <p:nvPr/>
        </p:nvSpPr>
        <p:spPr>
          <a:xfrm>
            <a:off x="7169849" y="5489860"/>
            <a:ext cx="1857887"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F / O / M</a:t>
            </a:r>
            <a:endParaRPr lang="ru-RU" sz="2000" dirty="0">
              <a:latin typeface="Times New Roman" panose="02020603050405020304" pitchFamily="18" charset="0"/>
              <a:cs typeface="Times New Roman" panose="02020603050405020304" pitchFamily="18" charset="0"/>
            </a:endParaRPr>
          </a:p>
        </p:txBody>
      </p:sp>
      <p:sp>
        <p:nvSpPr>
          <p:cNvPr id="73" name="TextBox 72"/>
          <p:cNvSpPr txBox="1"/>
          <p:nvPr/>
        </p:nvSpPr>
        <p:spPr>
          <a:xfrm>
            <a:off x="935427" y="5922648"/>
            <a:ext cx="1116294"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C basic</a:t>
            </a:r>
            <a:endParaRPr lang="ru-RU" sz="2000" dirty="0">
              <a:latin typeface="Times New Roman" panose="02020603050405020304" pitchFamily="18" charset="0"/>
              <a:cs typeface="Times New Roman" panose="02020603050405020304" pitchFamily="18" charset="0"/>
            </a:endParaRPr>
          </a:p>
        </p:txBody>
      </p:sp>
      <p:sp>
        <p:nvSpPr>
          <p:cNvPr id="74" name="TextBox 73"/>
          <p:cNvSpPr txBox="1"/>
          <p:nvPr/>
        </p:nvSpPr>
        <p:spPr>
          <a:xfrm>
            <a:off x="2360934" y="5922648"/>
            <a:ext cx="1635001"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C naphthenic</a:t>
            </a:r>
            <a:endParaRPr lang="ru-RU" sz="2000" dirty="0">
              <a:latin typeface="Times New Roman" panose="02020603050405020304" pitchFamily="18" charset="0"/>
              <a:cs typeface="Times New Roman" panose="02020603050405020304" pitchFamily="18" charset="0"/>
            </a:endParaRPr>
          </a:p>
        </p:txBody>
      </p:sp>
      <p:sp>
        <p:nvSpPr>
          <p:cNvPr id="75" name="TextBox 74"/>
          <p:cNvSpPr txBox="1"/>
          <p:nvPr/>
        </p:nvSpPr>
        <p:spPr>
          <a:xfrm>
            <a:off x="4383340" y="5905430"/>
            <a:ext cx="1916851"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C paraffin</a:t>
            </a:r>
            <a:endParaRPr lang="ru-RU" sz="2000" dirty="0">
              <a:latin typeface="Times New Roman" panose="02020603050405020304" pitchFamily="18" charset="0"/>
              <a:cs typeface="Times New Roman" panose="02020603050405020304" pitchFamily="18" charset="0"/>
            </a:endParaRPr>
          </a:p>
        </p:txBody>
      </p:sp>
      <p:sp>
        <p:nvSpPr>
          <p:cNvPr id="76" name="TextBox 75"/>
          <p:cNvSpPr txBox="1"/>
          <p:nvPr/>
        </p:nvSpPr>
        <p:spPr>
          <a:xfrm>
            <a:off x="6574063" y="5905430"/>
            <a:ext cx="2005382"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C aromatic</a:t>
            </a:r>
            <a:endParaRPr lang="ru-RU" sz="2000" dirty="0">
              <a:latin typeface="Times New Roman" panose="02020603050405020304" pitchFamily="18" charset="0"/>
              <a:cs typeface="Times New Roman" panose="02020603050405020304" pitchFamily="18" charset="0"/>
            </a:endParaRPr>
          </a:p>
        </p:txBody>
      </p:sp>
      <p:sp>
        <p:nvSpPr>
          <p:cNvPr id="77" name="TextBox 76"/>
          <p:cNvSpPr txBox="1"/>
          <p:nvPr/>
        </p:nvSpPr>
        <p:spPr>
          <a:xfrm>
            <a:off x="4506536" y="2894416"/>
            <a:ext cx="2297711"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Molecular mass</a:t>
            </a:r>
            <a:endParaRPr lang="ru-RU"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EB51C2B-0D31-427C-8824-4AA72F061E6C}" type="slidenum">
              <a:rPr lang="ru-RU" sz="1200">
                <a:solidFill>
                  <a:schemeClr val="tx1">
                    <a:tint val="75000"/>
                  </a:schemeClr>
                </a:solidFill>
                <a:latin typeface="+mn-lt"/>
                <a:cs typeface="+mn-cs"/>
              </a:rPr>
              <a:pPr algn="r" fontAlgn="auto">
                <a:spcBef>
                  <a:spcPts val="0"/>
                </a:spcBef>
                <a:spcAft>
                  <a:spcPts val="0"/>
                </a:spcAft>
                <a:defRPr/>
              </a:pPr>
              <a:t>2</a:t>
            </a:fld>
            <a:endParaRPr lang="ru-RU" sz="1200">
              <a:solidFill>
                <a:schemeClr val="tx1">
                  <a:tint val="75000"/>
                </a:schemeClr>
              </a:solidFill>
              <a:latin typeface="+mn-lt"/>
              <a:cs typeface="+mn-cs"/>
            </a:endParaRPr>
          </a:p>
        </p:txBody>
      </p:sp>
      <p:sp>
        <p:nvSpPr>
          <p:cNvPr id="17410" name="Объект 2"/>
          <p:cNvSpPr>
            <a:spLocks noGrp="1"/>
          </p:cNvSpPr>
          <p:nvPr>
            <p:ph idx="4294967295"/>
          </p:nvPr>
        </p:nvSpPr>
        <p:spPr>
          <a:xfrm>
            <a:off x="1355304" y="764704"/>
            <a:ext cx="6264696" cy="4943574"/>
          </a:xfrm>
        </p:spPr>
        <p:txBody>
          <a:bodyPr/>
          <a:lstStyle/>
          <a:p>
            <a:pPr marL="0" indent="0" algn="ctr">
              <a:buNone/>
            </a:pPr>
            <a:r>
              <a:rPr lang="en-US" sz="2800" b="1" dirty="0" smtClean="0">
                <a:latin typeface="Times New Roman" pitchFamily="18" charset="0"/>
                <a:cs typeface="Times New Roman" pitchFamily="18" charset="0"/>
              </a:rPr>
              <a:t>Contents</a:t>
            </a:r>
          </a:p>
          <a:p>
            <a:pPr>
              <a:buFontTx/>
              <a:buChar char="-"/>
            </a:pPr>
            <a:endParaRPr lang="en-US" sz="2800" dirty="0">
              <a:latin typeface="Times New Roman" pitchFamily="18" charset="0"/>
              <a:cs typeface="Times New Roman" pitchFamily="18" charset="0"/>
            </a:endParaRPr>
          </a:p>
          <a:p>
            <a:pPr>
              <a:buFontTx/>
              <a:buChar char="-"/>
            </a:pPr>
            <a:r>
              <a:rPr lang="en-US" sz="2800" dirty="0" smtClean="0">
                <a:latin typeface="Times New Roman" pitchFamily="18" charset="0"/>
                <a:cs typeface="Times New Roman" pitchFamily="18" charset="0"/>
              </a:rPr>
              <a:t>Problems of processing of heavy oils</a:t>
            </a:r>
          </a:p>
          <a:p>
            <a:pPr>
              <a:buFontTx/>
              <a:buChar char="-"/>
            </a:pPr>
            <a:endParaRPr lang="en-US" sz="2800" dirty="0" smtClean="0">
              <a:latin typeface="Times New Roman" pitchFamily="18" charset="0"/>
              <a:cs typeface="Times New Roman" pitchFamily="18" charset="0"/>
            </a:endParaRPr>
          </a:p>
          <a:p>
            <a:pPr>
              <a:buFontTx/>
              <a:buChar char="-"/>
            </a:pPr>
            <a:r>
              <a:rPr lang="en-US" sz="2800" dirty="0" smtClean="0">
                <a:latin typeface="Times New Roman" pitchFamily="18" charset="0"/>
                <a:cs typeface="Times New Roman" pitchFamily="18" charset="0"/>
              </a:rPr>
              <a:t>Thermal cracking</a:t>
            </a:r>
          </a:p>
          <a:p>
            <a:pPr>
              <a:buFontTx/>
              <a:buChar char="-"/>
            </a:pPr>
            <a:endParaRPr lang="en-US" sz="2800" dirty="0" smtClean="0">
              <a:latin typeface="Times New Roman" pitchFamily="18" charset="0"/>
              <a:cs typeface="Times New Roman" pitchFamily="18" charset="0"/>
            </a:endParaRPr>
          </a:p>
          <a:p>
            <a:pPr>
              <a:buFontTx/>
              <a:buChar char="-"/>
            </a:pPr>
            <a:r>
              <a:rPr lang="en-US" sz="2800" dirty="0" smtClean="0">
                <a:latin typeface="Times New Roman" pitchFamily="18" charset="0"/>
                <a:cs typeface="Times New Roman" pitchFamily="18" charset="0"/>
              </a:rPr>
              <a:t>Experiment</a:t>
            </a:r>
          </a:p>
          <a:p>
            <a:pPr>
              <a:buFontTx/>
              <a:buChar char="-"/>
            </a:pPr>
            <a:endParaRPr lang="en-US" sz="2800" dirty="0" smtClean="0">
              <a:latin typeface="Times New Roman" pitchFamily="18" charset="0"/>
              <a:cs typeface="Times New Roman" pitchFamily="18" charset="0"/>
            </a:endParaRPr>
          </a:p>
          <a:p>
            <a:pPr>
              <a:buFontTx/>
              <a:buChar char="-"/>
            </a:pPr>
            <a:r>
              <a:rPr lang="en-US" sz="2800" dirty="0">
                <a:latin typeface="Times New Roman" pitchFamily="18" charset="0"/>
                <a:cs typeface="Times New Roman" pitchFamily="18" charset="0"/>
              </a:rPr>
              <a:t>R</a:t>
            </a:r>
            <a:r>
              <a:rPr lang="en-US" sz="2800" dirty="0" smtClean="0">
                <a:latin typeface="Times New Roman" pitchFamily="18" charset="0"/>
                <a:cs typeface="Times New Roman" pitchFamily="18" charset="0"/>
              </a:rPr>
              <a:t>esults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Диаграмма 16"/>
          <p:cNvGraphicFramePr>
            <a:graphicFrameLocks/>
          </p:cNvGraphicFramePr>
          <p:nvPr>
            <p:extLst>
              <p:ext uri="{D42A27DB-BD31-4B8C-83A1-F6EECF244321}">
                <p14:modId xmlns:p14="http://schemas.microsoft.com/office/powerpoint/2010/main" val="3699541327"/>
              </p:ext>
            </p:extLst>
          </p:nvPr>
        </p:nvGraphicFramePr>
        <p:xfrm>
          <a:off x="0" y="908720"/>
          <a:ext cx="9143999" cy="5447630"/>
        </p:xfrm>
        <a:graphic>
          <a:graphicData uri="http://schemas.openxmlformats.org/drawingml/2006/chart">
            <c:chart xmlns:c="http://schemas.openxmlformats.org/drawingml/2006/chart" xmlns:r="http://schemas.openxmlformats.org/officeDocument/2006/relationships" r:id="rId3"/>
          </a:graphicData>
        </a:graphic>
      </p:graphicFrame>
      <p:sp>
        <p:nvSpPr>
          <p:cNvPr id="4" name="Номер слайда 3"/>
          <p:cNvSpPr>
            <a:spLocks noGrp="1"/>
          </p:cNvSpPr>
          <p:nvPr>
            <p:ph type="sldNum" sz="quarter" idx="12"/>
          </p:nvPr>
        </p:nvSpPr>
        <p:spPr/>
        <p:txBody>
          <a:bodyPr/>
          <a:lstStyle/>
          <a:p>
            <a:pPr>
              <a:defRPr/>
            </a:pPr>
            <a:fld id="{B8BCF02F-F535-40DA-B49D-38BCF7007CDD}" type="slidenum">
              <a:rPr lang="ru-RU" smtClean="0"/>
              <a:pPr>
                <a:defRPr/>
              </a:pPr>
              <a:t>20</a:t>
            </a:fld>
            <a:endParaRPr lang="ru-RU"/>
          </a:p>
        </p:txBody>
      </p:sp>
      <p:sp>
        <p:nvSpPr>
          <p:cNvPr id="34819" name="TextBox 16"/>
          <p:cNvSpPr txBox="1">
            <a:spLocks noChangeArrowheads="1"/>
          </p:cNvSpPr>
          <p:nvPr/>
        </p:nvSpPr>
        <p:spPr bwMode="auto">
          <a:xfrm>
            <a:off x="323528" y="1065213"/>
            <a:ext cx="633413" cy="400050"/>
          </a:xfrm>
          <a:prstGeom prst="rect">
            <a:avLst/>
          </a:prstGeom>
          <a:noFill/>
          <a:ln w="9525">
            <a:noFill/>
            <a:miter lim="800000"/>
            <a:headEnd/>
            <a:tailEnd/>
          </a:ln>
        </p:spPr>
        <p:txBody>
          <a:bodyPr wrap="none">
            <a:spAutoFit/>
          </a:bodyPr>
          <a:lstStyle/>
          <a:p>
            <a:r>
              <a:rPr lang="ru-RU" sz="2000" dirty="0">
                <a:solidFill>
                  <a:srgbClr val="C00000"/>
                </a:solidFill>
                <a:latin typeface="Times New Roman" pitchFamily="18" charset="0"/>
                <a:cs typeface="Times New Roman" pitchFamily="18" charset="0"/>
              </a:rPr>
              <a:t>55.7</a:t>
            </a:r>
          </a:p>
        </p:txBody>
      </p:sp>
      <p:sp>
        <p:nvSpPr>
          <p:cNvPr id="18" name="TextBox 17"/>
          <p:cNvSpPr txBox="1"/>
          <p:nvPr/>
        </p:nvSpPr>
        <p:spPr>
          <a:xfrm>
            <a:off x="720939" y="3870325"/>
            <a:ext cx="633413" cy="400050"/>
          </a:xfrm>
          <a:prstGeom prst="rect">
            <a:avLst/>
          </a:prstGeom>
          <a:noFill/>
        </p:spPr>
        <p:txBody>
          <a:bodyPr wrap="none">
            <a:spAutoFit/>
          </a:bodyPr>
          <a:lstStyle/>
          <a:p>
            <a:pPr>
              <a:defRPr/>
            </a:pPr>
            <a:r>
              <a:rPr lang="ru-RU" sz="2000" dirty="0">
                <a:solidFill>
                  <a:schemeClr val="accent3">
                    <a:lumMod val="75000"/>
                  </a:schemeClr>
                </a:solidFill>
                <a:latin typeface="Times New Roman" panose="02020603050405020304" pitchFamily="18" charset="0"/>
                <a:cs typeface="Times New Roman" panose="02020603050405020304" pitchFamily="18" charset="0"/>
              </a:rPr>
              <a:t>16.2</a:t>
            </a:r>
          </a:p>
        </p:txBody>
      </p:sp>
      <p:sp>
        <p:nvSpPr>
          <p:cNvPr id="19" name="TextBox 18"/>
          <p:cNvSpPr txBox="1"/>
          <p:nvPr/>
        </p:nvSpPr>
        <p:spPr>
          <a:xfrm>
            <a:off x="1115616" y="3239789"/>
            <a:ext cx="633412" cy="400050"/>
          </a:xfrm>
          <a:prstGeom prst="rect">
            <a:avLst/>
          </a:prstGeom>
          <a:noFill/>
        </p:spPr>
        <p:txBody>
          <a:bodyPr wrap="none">
            <a:spAutoFit/>
          </a:bodyPr>
          <a:lstStyle/>
          <a:p>
            <a:pPr>
              <a:defRPr/>
            </a:pPr>
            <a:r>
              <a:rPr lang="ru-RU" sz="2000" dirty="0">
                <a:solidFill>
                  <a:schemeClr val="accent1">
                    <a:lumMod val="75000"/>
                  </a:schemeClr>
                </a:solidFill>
                <a:latin typeface="Times New Roman" panose="02020603050405020304" pitchFamily="18" charset="0"/>
                <a:cs typeface="Times New Roman" panose="02020603050405020304" pitchFamily="18" charset="0"/>
              </a:rPr>
              <a:t>25.2</a:t>
            </a:r>
          </a:p>
        </p:txBody>
      </p:sp>
      <p:sp>
        <p:nvSpPr>
          <p:cNvPr id="34822" name="TextBox 19"/>
          <p:cNvSpPr txBox="1">
            <a:spLocks noChangeArrowheads="1"/>
          </p:cNvSpPr>
          <p:nvPr/>
        </p:nvSpPr>
        <p:spPr bwMode="auto">
          <a:xfrm>
            <a:off x="1519039" y="3998439"/>
            <a:ext cx="635000" cy="400050"/>
          </a:xfrm>
          <a:prstGeom prst="rect">
            <a:avLst/>
          </a:prstGeom>
          <a:noFill/>
          <a:ln w="9525">
            <a:noFill/>
            <a:miter lim="800000"/>
            <a:headEnd/>
            <a:tailEnd/>
          </a:ln>
        </p:spPr>
        <p:txBody>
          <a:bodyPr wrap="none">
            <a:spAutoFit/>
          </a:bodyPr>
          <a:lstStyle/>
          <a:p>
            <a:r>
              <a:rPr lang="ru-RU" sz="2000" dirty="0">
                <a:solidFill>
                  <a:srgbClr val="7030A0"/>
                </a:solidFill>
                <a:latin typeface="Times New Roman" pitchFamily="18" charset="0"/>
                <a:cs typeface="Times New Roman" pitchFamily="18" charset="0"/>
              </a:rPr>
              <a:t>14.2</a:t>
            </a:r>
          </a:p>
        </p:txBody>
      </p:sp>
      <p:sp>
        <p:nvSpPr>
          <p:cNvPr id="34823" name="TextBox 20"/>
          <p:cNvSpPr txBox="1">
            <a:spLocks noChangeArrowheads="1"/>
          </p:cNvSpPr>
          <p:nvPr/>
        </p:nvSpPr>
        <p:spPr bwMode="auto">
          <a:xfrm>
            <a:off x="2555776" y="1065213"/>
            <a:ext cx="633413" cy="400050"/>
          </a:xfrm>
          <a:prstGeom prst="rect">
            <a:avLst/>
          </a:prstGeom>
          <a:noFill/>
          <a:ln w="9525">
            <a:noFill/>
            <a:miter lim="800000"/>
            <a:headEnd/>
            <a:tailEnd/>
          </a:ln>
        </p:spPr>
        <p:txBody>
          <a:bodyPr wrap="none">
            <a:spAutoFit/>
          </a:bodyPr>
          <a:lstStyle/>
          <a:p>
            <a:r>
              <a:rPr lang="ru-RU" sz="2000" dirty="0">
                <a:solidFill>
                  <a:srgbClr val="C00000"/>
                </a:solidFill>
                <a:latin typeface="Times New Roman" pitchFamily="18" charset="0"/>
                <a:cs typeface="Times New Roman" pitchFamily="18" charset="0"/>
              </a:rPr>
              <a:t>55.2</a:t>
            </a:r>
          </a:p>
        </p:txBody>
      </p:sp>
      <p:sp>
        <p:nvSpPr>
          <p:cNvPr id="22" name="TextBox 21"/>
          <p:cNvSpPr txBox="1"/>
          <p:nvPr/>
        </p:nvSpPr>
        <p:spPr>
          <a:xfrm>
            <a:off x="3039665" y="2172949"/>
            <a:ext cx="633413" cy="400050"/>
          </a:xfrm>
          <a:prstGeom prst="rect">
            <a:avLst/>
          </a:prstGeom>
          <a:noFill/>
        </p:spPr>
        <p:txBody>
          <a:bodyPr wrap="none">
            <a:spAutoFit/>
          </a:bodyPr>
          <a:lstStyle/>
          <a:p>
            <a:pPr>
              <a:defRPr/>
            </a:pPr>
            <a:r>
              <a:rPr lang="ru-RU" sz="2000" dirty="0">
                <a:solidFill>
                  <a:schemeClr val="accent3">
                    <a:lumMod val="75000"/>
                  </a:schemeClr>
                </a:solidFill>
                <a:latin typeface="Times New Roman" panose="02020603050405020304" pitchFamily="18" charset="0"/>
                <a:cs typeface="Times New Roman" panose="02020603050405020304" pitchFamily="18" charset="0"/>
              </a:rPr>
              <a:t>40.1</a:t>
            </a:r>
          </a:p>
        </p:txBody>
      </p:sp>
      <p:sp>
        <p:nvSpPr>
          <p:cNvPr id="23" name="TextBox 22"/>
          <p:cNvSpPr txBox="1"/>
          <p:nvPr/>
        </p:nvSpPr>
        <p:spPr>
          <a:xfrm>
            <a:off x="3419872" y="4779963"/>
            <a:ext cx="506413" cy="400050"/>
          </a:xfrm>
          <a:prstGeom prst="rect">
            <a:avLst/>
          </a:prstGeom>
          <a:noFill/>
        </p:spPr>
        <p:txBody>
          <a:bodyPr wrap="none">
            <a:spAutoFit/>
          </a:bodyPr>
          <a:lstStyle/>
          <a:p>
            <a:pPr>
              <a:defRPr/>
            </a:pPr>
            <a:r>
              <a:rPr lang="ru-RU" sz="2000" dirty="0">
                <a:solidFill>
                  <a:schemeClr val="accent1">
                    <a:lumMod val="75000"/>
                  </a:schemeClr>
                </a:solidFill>
                <a:latin typeface="Times New Roman" panose="02020603050405020304" pitchFamily="18" charset="0"/>
                <a:cs typeface="Times New Roman" panose="02020603050405020304" pitchFamily="18" charset="0"/>
              </a:rPr>
              <a:t>3.3</a:t>
            </a:r>
          </a:p>
        </p:txBody>
      </p:sp>
      <p:sp>
        <p:nvSpPr>
          <p:cNvPr id="34826" name="TextBox 23"/>
          <p:cNvSpPr txBox="1">
            <a:spLocks noChangeArrowheads="1"/>
          </p:cNvSpPr>
          <p:nvPr/>
        </p:nvSpPr>
        <p:spPr bwMode="auto">
          <a:xfrm>
            <a:off x="3673078" y="4198464"/>
            <a:ext cx="623887" cy="400050"/>
          </a:xfrm>
          <a:prstGeom prst="rect">
            <a:avLst/>
          </a:prstGeom>
          <a:noFill/>
          <a:ln w="9525">
            <a:noFill/>
            <a:miter lim="800000"/>
            <a:headEnd/>
            <a:tailEnd/>
          </a:ln>
        </p:spPr>
        <p:txBody>
          <a:bodyPr wrap="none">
            <a:spAutoFit/>
          </a:bodyPr>
          <a:lstStyle/>
          <a:p>
            <a:r>
              <a:rPr lang="ru-RU" sz="2000" dirty="0">
                <a:solidFill>
                  <a:srgbClr val="7030A0"/>
                </a:solidFill>
                <a:latin typeface="Times New Roman" pitchFamily="18" charset="0"/>
                <a:cs typeface="Times New Roman" pitchFamily="18" charset="0"/>
              </a:rPr>
              <a:t>11.8</a:t>
            </a:r>
          </a:p>
        </p:txBody>
      </p:sp>
      <p:sp>
        <p:nvSpPr>
          <p:cNvPr id="34827" name="TextBox 24"/>
          <p:cNvSpPr txBox="1">
            <a:spLocks noChangeArrowheads="1"/>
          </p:cNvSpPr>
          <p:nvPr/>
        </p:nvSpPr>
        <p:spPr bwMode="auto">
          <a:xfrm>
            <a:off x="4788024" y="1628800"/>
            <a:ext cx="633412" cy="401637"/>
          </a:xfrm>
          <a:prstGeom prst="rect">
            <a:avLst/>
          </a:prstGeom>
          <a:noFill/>
          <a:ln w="9525">
            <a:noFill/>
            <a:miter lim="800000"/>
            <a:headEnd/>
            <a:tailEnd/>
          </a:ln>
        </p:spPr>
        <p:txBody>
          <a:bodyPr wrap="none">
            <a:spAutoFit/>
          </a:bodyPr>
          <a:lstStyle/>
          <a:p>
            <a:r>
              <a:rPr lang="ru-RU" sz="2000" dirty="0">
                <a:solidFill>
                  <a:srgbClr val="C00000"/>
                </a:solidFill>
                <a:latin typeface="Times New Roman" pitchFamily="18" charset="0"/>
                <a:cs typeface="Times New Roman" pitchFamily="18" charset="0"/>
              </a:rPr>
              <a:t>46.7</a:t>
            </a:r>
          </a:p>
        </p:txBody>
      </p:sp>
      <p:sp>
        <p:nvSpPr>
          <p:cNvPr id="26" name="TextBox 25"/>
          <p:cNvSpPr txBox="1"/>
          <p:nvPr/>
        </p:nvSpPr>
        <p:spPr>
          <a:xfrm>
            <a:off x="5208405" y="3593318"/>
            <a:ext cx="633412" cy="400050"/>
          </a:xfrm>
          <a:prstGeom prst="rect">
            <a:avLst/>
          </a:prstGeom>
          <a:noFill/>
        </p:spPr>
        <p:txBody>
          <a:bodyPr wrap="none">
            <a:spAutoFit/>
          </a:bodyPr>
          <a:lstStyle/>
          <a:p>
            <a:pPr>
              <a:defRPr/>
            </a:pPr>
            <a:r>
              <a:rPr lang="ru-RU" sz="2000" dirty="0">
                <a:solidFill>
                  <a:schemeClr val="accent3">
                    <a:lumMod val="75000"/>
                  </a:schemeClr>
                </a:solidFill>
                <a:latin typeface="Times New Roman" panose="02020603050405020304" pitchFamily="18" charset="0"/>
                <a:cs typeface="Times New Roman" panose="02020603050405020304" pitchFamily="18" charset="0"/>
              </a:rPr>
              <a:t>20.1</a:t>
            </a:r>
          </a:p>
        </p:txBody>
      </p:sp>
      <p:sp>
        <p:nvSpPr>
          <p:cNvPr id="27" name="TextBox 26"/>
          <p:cNvSpPr txBox="1"/>
          <p:nvPr/>
        </p:nvSpPr>
        <p:spPr>
          <a:xfrm>
            <a:off x="5652120" y="4779963"/>
            <a:ext cx="504825" cy="400050"/>
          </a:xfrm>
          <a:prstGeom prst="rect">
            <a:avLst/>
          </a:prstGeom>
          <a:noFill/>
        </p:spPr>
        <p:txBody>
          <a:bodyPr wrap="none">
            <a:spAutoFit/>
          </a:bodyPr>
          <a:lstStyle/>
          <a:p>
            <a:pPr>
              <a:defRPr/>
            </a:pPr>
            <a:r>
              <a:rPr lang="ru-RU" sz="2000" dirty="0">
                <a:solidFill>
                  <a:schemeClr val="accent1">
                    <a:lumMod val="75000"/>
                  </a:schemeClr>
                </a:solidFill>
                <a:latin typeface="Times New Roman" panose="02020603050405020304" pitchFamily="18" charset="0"/>
                <a:cs typeface="Times New Roman" panose="02020603050405020304" pitchFamily="18" charset="0"/>
              </a:rPr>
              <a:t>2.5</a:t>
            </a:r>
          </a:p>
        </p:txBody>
      </p:sp>
      <p:sp>
        <p:nvSpPr>
          <p:cNvPr id="34830" name="TextBox 27"/>
          <p:cNvSpPr txBox="1">
            <a:spLocks noChangeArrowheads="1"/>
          </p:cNvSpPr>
          <p:nvPr/>
        </p:nvSpPr>
        <p:spPr bwMode="auto">
          <a:xfrm>
            <a:off x="5919787" y="3239789"/>
            <a:ext cx="633413" cy="400050"/>
          </a:xfrm>
          <a:prstGeom prst="rect">
            <a:avLst/>
          </a:prstGeom>
          <a:noFill/>
          <a:ln w="9525">
            <a:noFill/>
            <a:miter lim="800000"/>
            <a:headEnd/>
            <a:tailEnd/>
          </a:ln>
        </p:spPr>
        <p:txBody>
          <a:bodyPr wrap="none">
            <a:spAutoFit/>
          </a:bodyPr>
          <a:lstStyle/>
          <a:p>
            <a:r>
              <a:rPr lang="ru-RU" sz="2000" dirty="0">
                <a:solidFill>
                  <a:srgbClr val="7030A0"/>
                </a:solidFill>
                <a:latin typeface="Times New Roman" pitchFamily="18" charset="0"/>
                <a:cs typeface="Times New Roman" pitchFamily="18" charset="0"/>
              </a:rPr>
              <a:t>24.1</a:t>
            </a:r>
          </a:p>
        </p:txBody>
      </p:sp>
      <p:sp>
        <p:nvSpPr>
          <p:cNvPr id="34831" name="Заголовок 1"/>
          <p:cNvSpPr txBox="1">
            <a:spLocks/>
          </p:cNvSpPr>
          <p:nvPr/>
        </p:nvSpPr>
        <p:spPr bwMode="auto">
          <a:xfrm>
            <a:off x="0" y="0"/>
            <a:ext cx="9144000" cy="766763"/>
          </a:xfrm>
          <a:prstGeom prst="rect">
            <a:avLst/>
          </a:prstGeom>
          <a:noFill/>
          <a:ln w="9525">
            <a:noFill/>
            <a:miter lim="800000"/>
            <a:headEnd/>
            <a:tailEnd/>
          </a:ln>
        </p:spPr>
        <p:txBody>
          <a:bodyPr anchor="ctr"/>
          <a:lstStyle/>
          <a:p>
            <a:pPr algn="ctr" eaLnBrk="0" hangingPunct="0"/>
            <a:r>
              <a:rPr lang="en-US" sz="2800" b="1" dirty="0">
                <a:latin typeface="Times New Roman" pitchFamily="18" charset="0"/>
                <a:cs typeface="Times New Roman" pitchFamily="18" charset="0"/>
              </a:rPr>
              <a:t>Number of carbon atoms different types</a:t>
            </a:r>
          </a:p>
          <a:p>
            <a:pPr algn="ctr" eaLnBrk="0" hangingPunct="0"/>
            <a:r>
              <a:rPr lang="en-US" sz="2800" b="1" dirty="0">
                <a:latin typeface="Times New Roman" pitchFamily="18" charset="0"/>
                <a:cs typeface="Times New Roman" pitchFamily="18" charset="0"/>
              </a:rPr>
              <a:t>in medium molecule of </a:t>
            </a:r>
            <a:r>
              <a:rPr lang="en-US" sz="2800" b="1" dirty="0" smtClean="0">
                <a:latin typeface="Times New Roman" pitchFamily="18" charset="0"/>
                <a:cs typeface="Times New Roman" pitchFamily="18" charset="0"/>
              </a:rPr>
              <a:t>resins</a:t>
            </a:r>
            <a:endParaRPr lang="ru-RU" sz="2800" b="1" dirty="0">
              <a:latin typeface="Times New Roman" pitchFamily="18" charset="0"/>
              <a:cs typeface="Times New Roman" pitchFamily="18" charset="0"/>
            </a:endParaRPr>
          </a:p>
        </p:txBody>
      </p:sp>
      <p:sp>
        <p:nvSpPr>
          <p:cNvPr id="20" name="TextBox 24"/>
          <p:cNvSpPr txBox="1">
            <a:spLocks noChangeArrowheads="1"/>
          </p:cNvSpPr>
          <p:nvPr/>
        </p:nvSpPr>
        <p:spPr bwMode="auto">
          <a:xfrm>
            <a:off x="6977841" y="3027374"/>
            <a:ext cx="633507" cy="400110"/>
          </a:xfrm>
          <a:prstGeom prst="rect">
            <a:avLst/>
          </a:prstGeom>
          <a:noFill/>
          <a:ln w="9525">
            <a:noFill/>
            <a:miter lim="800000"/>
            <a:headEnd/>
            <a:tailEnd/>
          </a:ln>
        </p:spPr>
        <p:txBody>
          <a:bodyPr wrap="none">
            <a:spAutoFit/>
          </a:bodyPr>
          <a:lstStyle/>
          <a:p>
            <a:r>
              <a:rPr lang="ru-RU" sz="2000" dirty="0" smtClean="0">
                <a:solidFill>
                  <a:srgbClr val="C00000"/>
                </a:solidFill>
                <a:latin typeface="Times New Roman" pitchFamily="18" charset="0"/>
                <a:cs typeface="Times New Roman" pitchFamily="18" charset="0"/>
              </a:rPr>
              <a:t>28.1</a:t>
            </a:r>
            <a:endParaRPr lang="ru-RU" sz="2000" dirty="0">
              <a:solidFill>
                <a:srgbClr val="C00000"/>
              </a:solidFill>
              <a:latin typeface="Times New Roman" pitchFamily="18" charset="0"/>
              <a:cs typeface="Times New Roman" pitchFamily="18" charset="0"/>
            </a:endParaRPr>
          </a:p>
        </p:txBody>
      </p:sp>
      <p:sp>
        <p:nvSpPr>
          <p:cNvPr id="21" name="TextBox 20"/>
          <p:cNvSpPr txBox="1"/>
          <p:nvPr/>
        </p:nvSpPr>
        <p:spPr>
          <a:xfrm>
            <a:off x="7362444" y="3986248"/>
            <a:ext cx="633507" cy="400110"/>
          </a:xfrm>
          <a:prstGeom prst="rect">
            <a:avLst/>
          </a:prstGeom>
          <a:noFill/>
        </p:spPr>
        <p:txBody>
          <a:bodyPr wrap="none">
            <a:spAutoFit/>
          </a:bodyPr>
          <a:lstStyle/>
          <a:p>
            <a:pPr>
              <a:defRPr/>
            </a:pPr>
            <a:r>
              <a:rPr lang="ru-RU" sz="2000" dirty="0" smtClean="0">
                <a:solidFill>
                  <a:schemeClr val="accent3">
                    <a:lumMod val="75000"/>
                  </a:schemeClr>
                </a:solidFill>
                <a:latin typeface="Times New Roman" panose="02020603050405020304" pitchFamily="18" charset="0"/>
                <a:cs typeface="Times New Roman" panose="02020603050405020304" pitchFamily="18" charset="0"/>
              </a:rPr>
              <a:t>14.8</a:t>
            </a:r>
            <a:endParaRPr lang="ru-RU" sz="2000"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24" name="TextBox 23"/>
          <p:cNvSpPr txBox="1"/>
          <p:nvPr/>
        </p:nvSpPr>
        <p:spPr>
          <a:xfrm>
            <a:off x="7845702" y="4980781"/>
            <a:ext cx="505267" cy="400110"/>
          </a:xfrm>
          <a:prstGeom prst="rect">
            <a:avLst/>
          </a:prstGeom>
          <a:noFill/>
        </p:spPr>
        <p:txBody>
          <a:bodyPr wrap="none">
            <a:spAutoFit/>
          </a:bodyPr>
          <a:lstStyle/>
          <a:p>
            <a:pPr>
              <a:defRPr/>
            </a:pPr>
            <a:r>
              <a:rPr lang="ru-RU" sz="2000" dirty="0" smtClean="0">
                <a:solidFill>
                  <a:schemeClr val="accent1">
                    <a:lumMod val="75000"/>
                  </a:schemeClr>
                </a:solidFill>
                <a:latin typeface="Times New Roman" panose="02020603050405020304" pitchFamily="18" charset="0"/>
                <a:cs typeface="Times New Roman" panose="02020603050405020304" pitchFamily="18" charset="0"/>
              </a:rPr>
              <a:t>1.1</a:t>
            </a:r>
            <a:endParaRPr lang="ru-RU" sz="20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25" name="TextBox 27"/>
          <p:cNvSpPr txBox="1">
            <a:spLocks noChangeArrowheads="1"/>
          </p:cNvSpPr>
          <p:nvPr/>
        </p:nvSpPr>
        <p:spPr bwMode="auto">
          <a:xfrm>
            <a:off x="8162131" y="4198464"/>
            <a:ext cx="633507" cy="400110"/>
          </a:xfrm>
          <a:prstGeom prst="rect">
            <a:avLst/>
          </a:prstGeom>
          <a:noFill/>
          <a:ln w="9525">
            <a:noFill/>
            <a:miter lim="800000"/>
            <a:headEnd/>
            <a:tailEnd/>
          </a:ln>
        </p:spPr>
        <p:txBody>
          <a:bodyPr wrap="none">
            <a:spAutoFit/>
          </a:bodyPr>
          <a:lstStyle/>
          <a:p>
            <a:r>
              <a:rPr lang="ru-RU" sz="2000" dirty="0" smtClean="0">
                <a:solidFill>
                  <a:srgbClr val="7030A0"/>
                </a:solidFill>
                <a:latin typeface="Times New Roman" pitchFamily="18" charset="0"/>
                <a:cs typeface="Times New Roman" pitchFamily="18" charset="0"/>
              </a:rPr>
              <a:t>12.2</a:t>
            </a:r>
            <a:endParaRPr lang="ru-RU" sz="2000" dirty="0">
              <a:solidFill>
                <a:srgbClr val="7030A0"/>
              </a:solidFill>
              <a:latin typeface="Times New Roman" pitchFamily="18" charset="0"/>
              <a:cs typeface="Times New Roman" pitchFamily="18" charset="0"/>
            </a:endParaRPr>
          </a:p>
        </p:txBody>
      </p:sp>
      <p:graphicFrame>
        <p:nvGraphicFramePr>
          <p:cNvPr id="28" name="Диаграмма 27"/>
          <p:cNvGraphicFramePr>
            <a:graphicFrameLocks/>
          </p:cNvGraphicFramePr>
          <p:nvPr>
            <p:extLst>
              <p:ext uri="{D42A27DB-BD31-4B8C-83A1-F6EECF244321}">
                <p14:modId xmlns:p14="http://schemas.microsoft.com/office/powerpoint/2010/main" val="3158590208"/>
              </p:ext>
            </p:extLst>
          </p:nvPr>
        </p:nvGraphicFramePr>
        <p:xfrm>
          <a:off x="0" y="908720"/>
          <a:ext cx="9144000" cy="5949279"/>
        </p:xfrm>
        <a:graphic>
          <a:graphicData uri="http://schemas.openxmlformats.org/drawingml/2006/chart">
            <c:chart xmlns:c="http://schemas.openxmlformats.org/drawingml/2006/chart" xmlns:r="http://schemas.openxmlformats.org/officeDocument/2006/relationships" r:id="rId4"/>
          </a:graphicData>
        </a:graphic>
      </p:graphicFrame>
      <p:sp>
        <p:nvSpPr>
          <p:cNvPr id="29" name="TextBox 17"/>
          <p:cNvSpPr txBox="1">
            <a:spLocks noChangeArrowheads="1"/>
          </p:cNvSpPr>
          <p:nvPr/>
        </p:nvSpPr>
        <p:spPr bwMode="auto">
          <a:xfrm>
            <a:off x="823811" y="583847"/>
            <a:ext cx="569387" cy="400110"/>
          </a:xfrm>
          <a:prstGeom prst="rect">
            <a:avLst/>
          </a:prstGeom>
          <a:noFill/>
          <a:ln w="9525">
            <a:noFill/>
            <a:miter lim="800000"/>
            <a:headEnd/>
            <a:tailEnd/>
          </a:ln>
        </p:spPr>
        <p:txBody>
          <a:bodyPr wrap="none">
            <a:spAutoFit/>
          </a:bodyPr>
          <a:lstStyle/>
          <a:p>
            <a:r>
              <a:rPr lang="ru-RU" sz="2000" dirty="0" smtClean="0">
                <a:solidFill>
                  <a:schemeClr val="accent6">
                    <a:lumMod val="75000"/>
                  </a:schemeClr>
                </a:solidFill>
                <a:latin typeface="Times New Roman" pitchFamily="18" charset="0"/>
                <a:cs typeface="Times New Roman" pitchFamily="18" charset="0"/>
              </a:rPr>
              <a:t>850</a:t>
            </a:r>
            <a:endParaRPr lang="ru-RU" sz="2000" dirty="0">
              <a:solidFill>
                <a:schemeClr val="accent6">
                  <a:lumMod val="75000"/>
                </a:schemeClr>
              </a:solidFill>
              <a:latin typeface="Times New Roman" pitchFamily="18" charset="0"/>
              <a:cs typeface="Times New Roman" pitchFamily="18" charset="0"/>
            </a:endParaRPr>
          </a:p>
        </p:txBody>
      </p:sp>
      <p:sp>
        <p:nvSpPr>
          <p:cNvPr id="30" name="TextBox 17"/>
          <p:cNvSpPr txBox="1">
            <a:spLocks noChangeArrowheads="1"/>
          </p:cNvSpPr>
          <p:nvPr/>
        </p:nvSpPr>
        <p:spPr bwMode="auto">
          <a:xfrm>
            <a:off x="3071058" y="774434"/>
            <a:ext cx="569387" cy="400110"/>
          </a:xfrm>
          <a:prstGeom prst="rect">
            <a:avLst/>
          </a:prstGeom>
          <a:noFill/>
          <a:ln w="9525">
            <a:noFill/>
            <a:miter lim="800000"/>
            <a:headEnd/>
            <a:tailEnd/>
          </a:ln>
        </p:spPr>
        <p:txBody>
          <a:bodyPr wrap="none">
            <a:spAutoFit/>
          </a:bodyPr>
          <a:lstStyle/>
          <a:p>
            <a:r>
              <a:rPr lang="ru-RU" sz="2000" dirty="0" smtClean="0">
                <a:solidFill>
                  <a:schemeClr val="accent6">
                    <a:lumMod val="75000"/>
                  </a:schemeClr>
                </a:solidFill>
                <a:latin typeface="Times New Roman" pitchFamily="18" charset="0"/>
                <a:cs typeface="Times New Roman" pitchFamily="18" charset="0"/>
              </a:rPr>
              <a:t>790</a:t>
            </a:r>
            <a:endParaRPr lang="ru-RU" sz="2000" dirty="0">
              <a:solidFill>
                <a:schemeClr val="accent6">
                  <a:lumMod val="75000"/>
                </a:schemeClr>
              </a:solidFill>
              <a:latin typeface="Times New Roman" pitchFamily="18" charset="0"/>
              <a:cs typeface="Times New Roman" pitchFamily="18" charset="0"/>
            </a:endParaRPr>
          </a:p>
        </p:txBody>
      </p:sp>
      <p:sp>
        <p:nvSpPr>
          <p:cNvPr id="32" name="TextBox 17"/>
          <p:cNvSpPr txBox="1">
            <a:spLocks noChangeArrowheads="1"/>
          </p:cNvSpPr>
          <p:nvPr/>
        </p:nvSpPr>
        <p:spPr bwMode="auto">
          <a:xfrm>
            <a:off x="5384630" y="1007715"/>
            <a:ext cx="569387" cy="400110"/>
          </a:xfrm>
          <a:prstGeom prst="rect">
            <a:avLst/>
          </a:prstGeom>
          <a:noFill/>
          <a:ln w="9525">
            <a:noFill/>
            <a:miter lim="800000"/>
            <a:headEnd/>
            <a:tailEnd/>
          </a:ln>
        </p:spPr>
        <p:txBody>
          <a:bodyPr wrap="none">
            <a:spAutoFit/>
          </a:bodyPr>
          <a:lstStyle/>
          <a:p>
            <a:r>
              <a:rPr lang="ru-RU" sz="2000" dirty="0" smtClean="0">
                <a:solidFill>
                  <a:schemeClr val="accent6">
                    <a:lumMod val="75000"/>
                  </a:schemeClr>
                </a:solidFill>
                <a:latin typeface="Times New Roman" pitchFamily="18" charset="0"/>
                <a:cs typeface="Times New Roman" pitchFamily="18" charset="0"/>
              </a:rPr>
              <a:t>699</a:t>
            </a:r>
            <a:endParaRPr lang="ru-RU" sz="2000" dirty="0">
              <a:solidFill>
                <a:schemeClr val="accent6">
                  <a:lumMod val="75000"/>
                </a:schemeClr>
              </a:solidFill>
              <a:latin typeface="Times New Roman" pitchFamily="18" charset="0"/>
              <a:cs typeface="Times New Roman" pitchFamily="18" charset="0"/>
            </a:endParaRPr>
          </a:p>
        </p:txBody>
      </p:sp>
      <p:sp>
        <p:nvSpPr>
          <p:cNvPr id="33" name="TextBox 17"/>
          <p:cNvSpPr txBox="1">
            <a:spLocks noChangeArrowheads="1"/>
          </p:cNvSpPr>
          <p:nvPr/>
        </p:nvSpPr>
        <p:spPr bwMode="auto">
          <a:xfrm>
            <a:off x="7679197" y="1745106"/>
            <a:ext cx="569387" cy="400110"/>
          </a:xfrm>
          <a:prstGeom prst="rect">
            <a:avLst/>
          </a:prstGeom>
          <a:noFill/>
          <a:ln w="9525">
            <a:noFill/>
            <a:miter lim="800000"/>
            <a:headEnd/>
            <a:tailEnd/>
          </a:ln>
        </p:spPr>
        <p:txBody>
          <a:bodyPr wrap="none">
            <a:spAutoFit/>
          </a:bodyPr>
          <a:lstStyle/>
          <a:p>
            <a:r>
              <a:rPr lang="ru-RU" sz="2000" dirty="0" smtClean="0">
                <a:solidFill>
                  <a:schemeClr val="accent6">
                    <a:lumMod val="75000"/>
                  </a:schemeClr>
                </a:solidFill>
                <a:latin typeface="Times New Roman" pitchFamily="18" charset="0"/>
                <a:cs typeface="Times New Roman" pitchFamily="18" charset="0"/>
              </a:rPr>
              <a:t>402</a:t>
            </a:r>
            <a:endParaRPr lang="ru-RU" sz="2000" dirty="0">
              <a:solidFill>
                <a:schemeClr val="accent6">
                  <a:lumMod val="75000"/>
                </a:schemeClr>
              </a:solidFill>
              <a:latin typeface="Times New Roman" pitchFamily="18" charset="0"/>
              <a:cs typeface="Times New Roman" pitchFamily="18" charset="0"/>
            </a:endParaRPr>
          </a:p>
        </p:txBody>
      </p:sp>
      <p:sp>
        <p:nvSpPr>
          <p:cNvPr id="31" name="TextBox 30"/>
          <p:cNvSpPr txBox="1"/>
          <p:nvPr/>
        </p:nvSpPr>
        <p:spPr>
          <a:xfrm>
            <a:off x="344037" y="5492557"/>
            <a:ext cx="1857887"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Basic F</a:t>
            </a:r>
            <a:endParaRPr lang="ru-RU" sz="2000" dirty="0">
              <a:latin typeface="Times New Roman" panose="02020603050405020304" pitchFamily="18" charset="0"/>
              <a:cs typeface="Times New Roman" panose="02020603050405020304" pitchFamily="18" charset="0"/>
            </a:endParaRPr>
          </a:p>
        </p:txBody>
      </p:sp>
      <p:sp>
        <p:nvSpPr>
          <p:cNvPr id="34" name="TextBox 33"/>
          <p:cNvSpPr txBox="1"/>
          <p:nvPr/>
        </p:nvSpPr>
        <p:spPr>
          <a:xfrm>
            <a:off x="3277136" y="5446292"/>
            <a:ext cx="484787"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F</a:t>
            </a:r>
            <a:endParaRPr lang="ru-RU" sz="2000" dirty="0">
              <a:latin typeface="Times New Roman" panose="02020603050405020304" pitchFamily="18" charset="0"/>
              <a:cs typeface="Times New Roman" panose="02020603050405020304" pitchFamily="18" charset="0"/>
            </a:endParaRPr>
          </a:p>
        </p:txBody>
      </p:sp>
      <p:sp>
        <p:nvSpPr>
          <p:cNvPr id="35" name="TextBox 34"/>
          <p:cNvSpPr txBox="1"/>
          <p:nvPr/>
        </p:nvSpPr>
        <p:spPr>
          <a:xfrm>
            <a:off x="5198713" y="5489183"/>
            <a:ext cx="1101479"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F / O</a:t>
            </a:r>
            <a:endParaRPr lang="ru-RU" sz="2000" dirty="0">
              <a:latin typeface="Times New Roman" panose="02020603050405020304" pitchFamily="18" charset="0"/>
              <a:cs typeface="Times New Roman" panose="02020603050405020304" pitchFamily="18" charset="0"/>
            </a:endParaRPr>
          </a:p>
        </p:txBody>
      </p:sp>
      <p:sp>
        <p:nvSpPr>
          <p:cNvPr id="36" name="TextBox 35"/>
          <p:cNvSpPr txBox="1"/>
          <p:nvPr/>
        </p:nvSpPr>
        <p:spPr>
          <a:xfrm>
            <a:off x="7169849" y="5489860"/>
            <a:ext cx="1857887"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F / O / M</a:t>
            </a:r>
            <a:endParaRPr lang="ru-RU" sz="2000" dirty="0">
              <a:latin typeface="Times New Roman" panose="02020603050405020304" pitchFamily="18" charset="0"/>
              <a:cs typeface="Times New Roman" panose="02020603050405020304" pitchFamily="18" charset="0"/>
            </a:endParaRPr>
          </a:p>
        </p:txBody>
      </p:sp>
      <p:sp>
        <p:nvSpPr>
          <p:cNvPr id="37" name="TextBox 36"/>
          <p:cNvSpPr txBox="1"/>
          <p:nvPr/>
        </p:nvSpPr>
        <p:spPr>
          <a:xfrm>
            <a:off x="935427" y="5922648"/>
            <a:ext cx="1116294"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C basic</a:t>
            </a:r>
            <a:endParaRPr lang="ru-RU" sz="2000" dirty="0">
              <a:latin typeface="Times New Roman" panose="02020603050405020304" pitchFamily="18" charset="0"/>
              <a:cs typeface="Times New Roman" panose="02020603050405020304" pitchFamily="18" charset="0"/>
            </a:endParaRPr>
          </a:p>
        </p:txBody>
      </p:sp>
      <p:sp>
        <p:nvSpPr>
          <p:cNvPr id="38" name="TextBox 37"/>
          <p:cNvSpPr txBox="1"/>
          <p:nvPr/>
        </p:nvSpPr>
        <p:spPr>
          <a:xfrm>
            <a:off x="2360934" y="5922648"/>
            <a:ext cx="1635001"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C naphthenic</a:t>
            </a:r>
            <a:endParaRPr lang="ru-RU" sz="2000" dirty="0">
              <a:latin typeface="Times New Roman" panose="02020603050405020304" pitchFamily="18" charset="0"/>
              <a:cs typeface="Times New Roman" panose="02020603050405020304" pitchFamily="18" charset="0"/>
            </a:endParaRPr>
          </a:p>
        </p:txBody>
      </p:sp>
      <p:sp>
        <p:nvSpPr>
          <p:cNvPr id="39" name="TextBox 38"/>
          <p:cNvSpPr txBox="1"/>
          <p:nvPr/>
        </p:nvSpPr>
        <p:spPr>
          <a:xfrm>
            <a:off x="4383340" y="5905430"/>
            <a:ext cx="1916851"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C paraffin</a:t>
            </a:r>
            <a:endParaRPr lang="ru-RU" sz="2000" dirty="0">
              <a:latin typeface="Times New Roman" panose="02020603050405020304" pitchFamily="18" charset="0"/>
              <a:cs typeface="Times New Roman" panose="02020603050405020304" pitchFamily="18" charset="0"/>
            </a:endParaRPr>
          </a:p>
        </p:txBody>
      </p:sp>
      <p:sp>
        <p:nvSpPr>
          <p:cNvPr id="40" name="TextBox 39"/>
          <p:cNvSpPr txBox="1"/>
          <p:nvPr/>
        </p:nvSpPr>
        <p:spPr>
          <a:xfrm>
            <a:off x="6574063" y="5905430"/>
            <a:ext cx="2005382"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C aromatic</a:t>
            </a:r>
            <a:endParaRPr lang="ru-RU" sz="2000" dirty="0">
              <a:latin typeface="Times New Roman" panose="02020603050405020304" pitchFamily="18" charset="0"/>
              <a:cs typeface="Times New Roman" panose="02020603050405020304" pitchFamily="18" charset="0"/>
            </a:endParaRPr>
          </a:p>
        </p:txBody>
      </p:sp>
      <p:sp>
        <p:nvSpPr>
          <p:cNvPr id="41" name="TextBox 40"/>
          <p:cNvSpPr txBox="1"/>
          <p:nvPr/>
        </p:nvSpPr>
        <p:spPr>
          <a:xfrm>
            <a:off x="6053258" y="2325670"/>
            <a:ext cx="2297711" cy="400110"/>
          </a:xfrm>
          <a:prstGeom prst="rect">
            <a:avLst/>
          </a:prstGeom>
          <a:solidFill>
            <a:schemeClr val="bg1"/>
          </a:solid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Molecular mass</a:t>
            </a:r>
            <a:endParaRPr lang="ru-RU"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20888"/>
            <a:ext cx="8229600" cy="1143000"/>
          </a:xfrm>
        </p:spPr>
        <p:txBody>
          <a:bodyPr/>
          <a:lstStyle/>
          <a:p>
            <a:r>
              <a:rPr lang="en-US" sz="2800" b="1" dirty="0" smtClean="0">
                <a:latin typeface="Times New Roman" panose="02020603050405020304" pitchFamily="18" charset="0"/>
                <a:cs typeface="Times New Roman" panose="02020603050405020304" pitchFamily="18" charset="0"/>
              </a:rPr>
              <a:t>Thank you for your attention</a:t>
            </a:r>
            <a:endParaRPr lang="ru-RU" sz="2800" b="1"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a:defRPr/>
            </a:pPr>
            <a:fld id="{71981C8C-73EE-41B8-BD6B-2ACDDC5EEC74}" type="slidenum">
              <a:rPr lang="ru-RU" smtClean="0"/>
              <a:pPr>
                <a:defRPr/>
              </a:pPr>
              <a:t>21</a:t>
            </a:fld>
            <a:endParaRPr lang="ru-RU"/>
          </a:p>
        </p:txBody>
      </p:sp>
    </p:spTree>
    <p:extLst>
      <p:ext uri="{BB962C8B-B14F-4D97-AF65-F5344CB8AC3E}">
        <p14:creationId xmlns:p14="http://schemas.microsoft.com/office/powerpoint/2010/main" val="1376084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a:xfrm>
            <a:off x="323528" y="981504"/>
            <a:ext cx="8496498" cy="315389"/>
          </a:xfrm>
        </p:spPr>
        <p:txBody>
          <a:bodyPr/>
          <a:lstStyle/>
          <a:p>
            <a:r>
              <a:rPr lang="en-US" sz="2000" b="1" dirty="0" smtClean="0">
                <a:latin typeface="Times New Roman" panose="02020603050405020304" pitchFamily="18" charset="0"/>
                <a:cs typeface="Times New Roman" panose="02020603050405020304" pitchFamily="18" charset="0"/>
              </a:rPr>
              <a:t>Table 1. </a:t>
            </a:r>
            <a:r>
              <a:rPr lang="en-US" sz="2000" dirty="0" smtClean="0">
                <a:latin typeface="Times New Roman" panose="02020603050405020304" pitchFamily="18" charset="0"/>
                <a:cs typeface="Times New Roman" panose="02020603050405020304" pitchFamily="18" charset="0"/>
              </a:rPr>
              <a:t>Physicochemical </a:t>
            </a:r>
            <a:r>
              <a:rPr lang="en-US" sz="2000" dirty="0">
                <a:latin typeface="Times New Roman" panose="02020603050405020304" pitchFamily="18" charset="0"/>
                <a:cs typeface="Times New Roman" panose="02020603050405020304" pitchFamily="18" charset="0"/>
              </a:rPr>
              <a:t>parameters of the </a:t>
            </a:r>
            <a:r>
              <a:rPr lang="en-US" sz="2000" dirty="0" err="1">
                <a:latin typeface="Times New Roman" panose="02020603050405020304" pitchFamily="18" charset="0"/>
                <a:cs typeface="Times New Roman" panose="02020603050405020304" pitchFamily="18" charset="0"/>
              </a:rPr>
              <a:t>Zuunbayan</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fuel </a:t>
            </a:r>
            <a:r>
              <a:rPr lang="en-US" sz="2000" dirty="0">
                <a:latin typeface="Times New Roman" panose="02020603050405020304" pitchFamily="18" charset="0"/>
                <a:cs typeface="Times New Roman" panose="02020603050405020304" pitchFamily="18" charset="0"/>
              </a:rPr>
              <a:t>oil residue</a:t>
            </a:r>
            <a:endParaRPr lang="ru-RU" sz="2000" dirty="0" smtClean="0">
              <a:latin typeface="Times New Roman" pitchFamily="18" charset="0"/>
              <a:cs typeface="Times New Roman" pitchFamily="18" charset="0"/>
            </a:endParaRPr>
          </a:p>
        </p:txBody>
      </p:sp>
      <p:graphicFrame>
        <p:nvGraphicFramePr>
          <p:cNvPr id="19562" name="Group 106"/>
          <p:cNvGraphicFramePr>
            <a:graphicFrameLocks noGrp="1"/>
          </p:cNvGraphicFramePr>
          <p:nvPr>
            <p:ph idx="1"/>
            <p:extLst>
              <p:ext uri="{D42A27DB-BD31-4B8C-83A1-F6EECF244321}">
                <p14:modId xmlns:p14="http://schemas.microsoft.com/office/powerpoint/2010/main" val="2225857707"/>
              </p:ext>
            </p:extLst>
          </p:nvPr>
        </p:nvGraphicFramePr>
        <p:xfrm>
          <a:off x="1871477" y="1359299"/>
          <a:ext cx="5400600" cy="4876800"/>
        </p:xfrm>
        <a:graphic>
          <a:graphicData uri="http://schemas.openxmlformats.org/drawingml/2006/table">
            <a:tbl>
              <a:tblPr/>
              <a:tblGrid>
                <a:gridCol w="4347530">
                  <a:extLst>
                    <a:ext uri="{9D8B030D-6E8A-4147-A177-3AD203B41FA5}">
                      <a16:colId xmlns:a16="http://schemas.microsoft.com/office/drawing/2014/main" val="20000"/>
                    </a:ext>
                  </a:extLst>
                </a:gridCol>
                <a:gridCol w="1053070">
                  <a:extLst>
                    <a:ext uri="{9D8B030D-6E8A-4147-A177-3AD203B41FA5}">
                      <a16:colId xmlns:a16="http://schemas.microsoft.com/office/drawing/2014/main" val="20001"/>
                    </a:ext>
                  </a:extLst>
                </a:gridCol>
              </a:tblGrid>
              <a:tr h="231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Parameters</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Residue</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cs typeface="Times New Roman" pitchFamily="18" charset="0"/>
                        </a:rPr>
                        <a:t>Condarson</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carbon residue</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cs typeface="Times New Roman" pitchFamily="18" charset="0"/>
                        </a:rPr>
                        <a:t>wt</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0" marR="68580" marT="0" marB="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C00000"/>
                          </a:solidFill>
                          <a:effectLst/>
                          <a:latin typeface="Times New Roman" pitchFamily="18" charset="0"/>
                          <a:cs typeface="Times New Roman" pitchFamily="18" charset="0"/>
                        </a:rPr>
                        <a:t>6.35</a:t>
                      </a:r>
                    </a:p>
                  </a:txBody>
                  <a:tcPr marL="68580" marR="68580" marT="0" marB="0"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Elemental composition</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cs typeface="Times New Roman" pitchFamily="18" charset="0"/>
                        </a:rPr>
                        <a:t>wt</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0" marR="68580" marT="0" marB="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6"/>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С</a:t>
                      </a: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86</a:t>
                      </a: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a:t>
                      </a: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91</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07"/>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H</a:t>
                      </a: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11</a:t>
                      </a: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a:t>
                      </a: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12</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08"/>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S</a:t>
                      </a:r>
                      <a:endParaRPr kumimoji="0" lang="ru-RU"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smtClean="0">
                          <a:ln>
                            <a:noFill/>
                          </a:ln>
                          <a:solidFill>
                            <a:srgbClr val="0070C0"/>
                          </a:solidFill>
                          <a:effectLst/>
                          <a:latin typeface="Times New Roman" pitchFamily="18" charset="0"/>
                          <a:cs typeface="Times New Roman" pitchFamily="18" charset="0"/>
                        </a:rPr>
                        <a:t>0</a:t>
                      </a:r>
                      <a:r>
                        <a:rPr kumimoji="0" lang="en-US" sz="2000" b="0" i="1" u="none" strike="noStrike" cap="none" normalizeH="0" baseline="0" smtClean="0">
                          <a:ln>
                            <a:noFill/>
                          </a:ln>
                          <a:solidFill>
                            <a:srgbClr val="0070C0"/>
                          </a:solidFill>
                          <a:effectLst/>
                          <a:latin typeface="Times New Roman" pitchFamily="18" charset="0"/>
                          <a:cs typeface="Times New Roman" pitchFamily="18" charset="0"/>
                        </a:rPr>
                        <a:t>.</a:t>
                      </a:r>
                      <a:r>
                        <a:rPr kumimoji="0" lang="ru-RU" sz="2000" b="0" i="1" u="none" strike="noStrike" cap="none" normalizeH="0" baseline="0" smtClean="0">
                          <a:ln>
                            <a:noFill/>
                          </a:ln>
                          <a:solidFill>
                            <a:srgbClr val="0070C0"/>
                          </a:solidFill>
                          <a:effectLst/>
                          <a:latin typeface="Times New Roman" pitchFamily="18" charset="0"/>
                          <a:cs typeface="Times New Roman" pitchFamily="18" charset="0"/>
                        </a:rPr>
                        <a:t>10</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09"/>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N</a:t>
                      </a:r>
                      <a:endParaRPr kumimoji="0" lang="ru-RU"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0</a:t>
                      </a: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a:t>
                      </a: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72</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10"/>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O</a:t>
                      </a:r>
                      <a:endParaRPr kumimoji="0" lang="ru-RU"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1</a:t>
                      </a: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a:t>
                      </a: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15</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11"/>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Н/С</a:t>
                      </a: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1</a:t>
                      </a: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a:t>
                      </a: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52</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Content</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cs typeface="Times New Roman" pitchFamily="18" charset="0"/>
                        </a:rPr>
                        <a:t>wt</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 :</a:t>
                      </a:r>
                    </a:p>
                  </a:txBody>
                  <a:tcPr marL="68580" marR="68580" marT="0" marB="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3"/>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n-alkanes</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C00000"/>
                          </a:solidFill>
                          <a:effectLst/>
                          <a:latin typeface="Times New Roman" pitchFamily="18" charset="0"/>
                          <a:cs typeface="Times New Roman" pitchFamily="18" charset="0"/>
                        </a:rPr>
                        <a:t>26</a:t>
                      </a:r>
                      <a:r>
                        <a:rPr kumimoji="0" lang="en-US" sz="2000" b="0" i="1" u="none" strike="noStrike" cap="none" normalizeH="0" baseline="0" dirty="0" smtClean="0">
                          <a:ln>
                            <a:noFill/>
                          </a:ln>
                          <a:solidFill>
                            <a:srgbClr val="C00000"/>
                          </a:solidFill>
                          <a:effectLst/>
                          <a:latin typeface="Times New Roman" pitchFamily="18" charset="0"/>
                          <a:cs typeface="Times New Roman" pitchFamily="18" charset="0"/>
                        </a:rPr>
                        <a:t>.</a:t>
                      </a:r>
                      <a:r>
                        <a:rPr kumimoji="0" lang="ru-RU" sz="2000" b="0" i="1" u="none" strike="noStrike" cap="none" normalizeH="0" baseline="0" dirty="0" smtClean="0">
                          <a:ln>
                            <a:noFill/>
                          </a:ln>
                          <a:solidFill>
                            <a:srgbClr val="C00000"/>
                          </a:solidFill>
                          <a:effectLst/>
                          <a:latin typeface="Times New Roman" pitchFamily="18" charset="0"/>
                          <a:cs typeface="Times New Roman" pitchFamily="18" charset="0"/>
                        </a:rPr>
                        <a:t>40</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14"/>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paraffin wax</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C00000"/>
                          </a:solidFill>
                          <a:effectLst/>
                          <a:latin typeface="Times New Roman" pitchFamily="18" charset="0"/>
                          <a:cs typeface="Times New Roman" pitchFamily="18" charset="0"/>
                        </a:rPr>
                        <a:t>15</a:t>
                      </a:r>
                      <a:r>
                        <a:rPr kumimoji="0" lang="en-US" sz="2000" b="0" i="1" u="none" strike="noStrike" cap="none" normalizeH="0" baseline="0" dirty="0" smtClean="0">
                          <a:ln>
                            <a:noFill/>
                          </a:ln>
                          <a:solidFill>
                            <a:srgbClr val="C00000"/>
                          </a:solidFill>
                          <a:effectLst/>
                          <a:latin typeface="Times New Roman" pitchFamily="18" charset="0"/>
                          <a:cs typeface="Times New Roman" pitchFamily="18" charset="0"/>
                        </a:rPr>
                        <a:t>.</a:t>
                      </a:r>
                      <a:r>
                        <a:rPr kumimoji="0" lang="ru-RU" sz="2000" b="0" i="1" u="none" strike="noStrike" cap="none" normalizeH="0" baseline="0" dirty="0" smtClean="0">
                          <a:ln>
                            <a:noFill/>
                          </a:ln>
                          <a:solidFill>
                            <a:srgbClr val="C00000"/>
                          </a:solidFill>
                          <a:effectLst/>
                          <a:latin typeface="Times New Roman" pitchFamily="18" charset="0"/>
                          <a:cs typeface="Times New Roman" pitchFamily="18" charset="0"/>
                        </a:rPr>
                        <a:t>71</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15"/>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oils</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74</a:t>
                      </a: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a:t>
                      </a: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1</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16"/>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silica gel resins</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C00000"/>
                          </a:solidFill>
                          <a:effectLst/>
                          <a:latin typeface="Times New Roman" pitchFamily="18" charset="0"/>
                          <a:cs typeface="Times New Roman" pitchFamily="18" charset="0"/>
                        </a:rPr>
                        <a:t>25</a:t>
                      </a:r>
                      <a:r>
                        <a:rPr kumimoji="0" lang="en-US" sz="2000" b="0" i="1" u="none" strike="noStrike" cap="none" normalizeH="0" baseline="0" dirty="0" smtClean="0">
                          <a:ln>
                            <a:noFill/>
                          </a:ln>
                          <a:solidFill>
                            <a:srgbClr val="C00000"/>
                          </a:solidFill>
                          <a:effectLst/>
                          <a:latin typeface="Times New Roman" pitchFamily="18" charset="0"/>
                          <a:cs typeface="Times New Roman" pitchFamily="18" charset="0"/>
                        </a:rPr>
                        <a:t>.</a:t>
                      </a:r>
                      <a:r>
                        <a:rPr kumimoji="0" lang="ru-RU" sz="2000" b="0" i="1" u="none" strike="noStrike" cap="none" normalizeH="0" baseline="0" dirty="0" smtClean="0">
                          <a:ln>
                            <a:noFill/>
                          </a:ln>
                          <a:solidFill>
                            <a:srgbClr val="C00000"/>
                          </a:solidFill>
                          <a:effectLst/>
                          <a:latin typeface="Times New Roman" pitchFamily="18" charset="0"/>
                          <a:cs typeface="Times New Roman" pitchFamily="18" charset="0"/>
                        </a:rPr>
                        <a:t>5</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17"/>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cs typeface="Times New Roman" pitchFamily="18" charset="0"/>
                        </a:rPr>
                        <a:t>asphaltenes</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smtClean="0">
                          <a:ln>
                            <a:noFill/>
                          </a:ln>
                          <a:solidFill>
                            <a:srgbClr val="0070C0"/>
                          </a:solidFill>
                          <a:effectLst/>
                          <a:latin typeface="Times New Roman" pitchFamily="18" charset="0"/>
                          <a:cs typeface="Times New Roman" pitchFamily="18" charset="0"/>
                        </a:rPr>
                        <a:t>0</a:t>
                      </a:r>
                      <a:r>
                        <a:rPr kumimoji="0" lang="en-US" sz="2000" b="0" i="1" u="none" strike="noStrike" cap="none" normalizeH="0" baseline="0" smtClean="0">
                          <a:ln>
                            <a:noFill/>
                          </a:ln>
                          <a:solidFill>
                            <a:srgbClr val="0070C0"/>
                          </a:solidFill>
                          <a:effectLst/>
                          <a:latin typeface="Times New Roman" pitchFamily="18" charset="0"/>
                          <a:cs typeface="Times New Roman" pitchFamily="18" charset="0"/>
                        </a:rPr>
                        <a:t>.</a:t>
                      </a:r>
                      <a:r>
                        <a:rPr kumimoji="0" lang="ru-RU" sz="2000" b="0" i="1" u="none" strike="noStrike" cap="none" normalizeH="0" baseline="0" smtClean="0">
                          <a:ln>
                            <a:noFill/>
                          </a:ln>
                          <a:solidFill>
                            <a:srgbClr val="0070C0"/>
                          </a:solidFill>
                          <a:effectLst/>
                          <a:latin typeface="Times New Roman" pitchFamily="18" charset="0"/>
                          <a:cs typeface="Times New Roman" pitchFamily="18" charset="0"/>
                        </a:rPr>
                        <a:t>4</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193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IBP, </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C</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350</a:t>
                      </a:r>
                    </a:p>
                  </a:txBody>
                  <a:tcPr marL="68580" marR="68580" marT="0" marB="0"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9"/>
                  </a:ext>
                </a:extLst>
              </a:tr>
            </a:tbl>
          </a:graphicData>
        </a:graphic>
      </p:graphicFrame>
      <p:sp>
        <p:nvSpPr>
          <p:cNvPr id="4" name="Номер слайда 3"/>
          <p:cNvSpPr>
            <a:spLocks noGrp="1"/>
          </p:cNvSpPr>
          <p:nvPr>
            <p:ph type="sldNum" sz="quarter" idx="12"/>
          </p:nvPr>
        </p:nvSpPr>
        <p:spPr/>
        <p:txBody>
          <a:bodyPr/>
          <a:lstStyle/>
          <a:p>
            <a:pPr>
              <a:defRPr/>
            </a:pPr>
            <a:fld id="{47C6F5BA-2F34-4862-867B-72FB21DAE5F0}" type="slidenum">
              <a:rPr lang="ru-RU" smtClean="0"/>
              <a:pPr>
                <a:defRPr/>
              </a:pPr>
              <a:t>3</a:t>
            </a:fld>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11440" y="3765818"/>
            <a:ext cx="8229600" cy="346075"/>
          </a:xfrm>
        </p:spPr>
        <p:txBody>
          <a:bodyPr/>
          <a:lstStyle/>
          <a:p>
            <a:r>
              <a:rPr lang="en-US" sz="2000" b="1" dirty="0" smtClean="0">
                <a:latin typeface="Times New Roman" panose="02020603050405020304" pitchFamily="18" charset="0"/>
                <a:cs typeface="Times New Roman" panose="02020603050405020304" pitchFamily="18" charset="0"/>
              </a:rPr>
              <a:t>Table 3. </a:t>
            </a:r>
            <a:r>
              <a:rPr lang="en-US" sz="2000" dirty="0" smtClean="0">
                <a:latin typeface="Times New Roman" panose="02020603050405020304" pitchFamily="18" charset="0"/>
                <a:cs typeface="Times New Roman" panose="02020603050405020304" pitchFamily="18" charset="0"/>
              </a:rPr>
              <a:t>Characteristics of sunflower oil</a:t>
            </a:r>
            <a:endParaRPr lang="ru-RU" sz="2000" dirty="0" smtClean="0">
              <a:latin typeface="Times New Roman" pitchFamily="18" charset="0"/>
              <a:cs typeface="Times New Roman" pitchFamily="18" charset="0"/>
            </a:endParaRPr>
          </a:p>
        </p:txBody>
      </p:sp>
      <p:graphicFrame>
        <p:nvGraphicFramePr>
          <p:cNvPr id="20596" name="Group 116"/>
          <p:cNvGraphicFramePr>
            <a:graphicFrameLocks noGrp="1"/>
          </p:cNvGraphicFramePr>
          <p:nvPr>
            <p:ph idx="1"/>
            <p:extLst>
              <p:ext uri="{D42A27DB-BD31-4B8C-83A1-F6EECF244321}">
                <p14:modId xmlns:p14="http://schemas.microsoft.com/office/powerpoint/2010/main" val="2791740187"/>
              </p:ext>
            </p:extLst>
          </p:nvPr>
        </p:nvGraphicFramePr>
        <p:xfrm>
          <a:off x="2006729" y="4145256"/>
          <a:ext cx="4897438" cy="1737360"/>
        </p:xfrm>
        <a:graphic>
          <a:graphicData uri="http://schemas.openxmlformats.org/drawingml/2006/table">
            <a:tbl>
              <a:tblPr/>
              <a:tblGrid>
                <a:gridCol w="3587750">
                  <a:extLst>
                    <a:ext uri="{9D8B030D-6E8A-4147-A177-3AD203B41FA5}">
                      <a16:colId xmlns:a16="http://schemas.microsoft.com/office/drawing/2014/main" val="20000"/>
                    </a:ext>
                  </a:extLst>
                </a:gridCol>
                <a:gridCol w="1309688">
                  <a:extLst>
                    <a:ext uri="{9D8B030D-6E8A-4147-A177-3AD203B41FA5}">
                      <a16:colId xmlns:a16="http://schemas.microsoft.com/office/drawing/2014/main" val="20001"/>
                    </a:ext>
                  </a:extLst>
                </a:gridCol>
              </a:tblGrid>
              <a:tr h="173038">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Parameters</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Values</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0175">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Fatty acids content</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cs typeface="Times New Roman" pitchFamily="18" charset="0"/>
                        </a:rPr>
                        <a:t>wt</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 :</a:t>
                      </a:r>
                    </a:p>
                  </a:txBody>
                  <a:tcPr marL="68580" marR="6858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3"/>
                  </a:ext>
                </a:extLst>
              </a:tr>
              <a:tr h="130175">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Palmitic (C</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16</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7.1</a:t>
                      </a:r>
                    </a:p>
                  </a:txBody>
                  <a:tcPr marL="68580" marR="68580" marT="0" marB="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14"/>
                  </a:ext>
                </a:extLst>
              </a:tr>
              <a:tr h="130175">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Stearic (C</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18</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5.2</a:t>
                      </a:r>
                    </a:p>
                  </a:txBody>
                  <a:tcPr marL="68580" marR="68580" marT="0" marB="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15"/>
                  </a:ext>
                </a:extLst>
              </a:tr>
              <a:tr h="130175">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0" lang="en-US" sz="2000" b="0" i="0" u="none" strike="noStrike" cap="none" normalizeH="0" baseline="0" dirty="0" smtClean="0">
                          <a:ln>
                            <a:noFill/>
                          </a:ln>
                          <a:solidFill>
                            <a:srgbClr val="C00000"/>
                          </a:solidFill>
                          <a:effectLst/>
                          <a:latin typeface="Times New Roman" pitchFamily="18" charset="0"/>
                          <a:cs typeface="Times New Roman" pitchFamily="18" charset="0"/>
                        </a:rPr>
                        <a:t>Oleic (C</a:t>
                      </a:r>
                      <a:r>
                        <a:rPr kumimoji="0" lang="en-US" sz="2000" b="0" i="0" u="none" strike="noStrike" cap="none" normalizeH="0" baseline="-25000" dirty="0" smtClean="0">
                          <a:ln>
                            <a:noFill/>
                          </a:ln>
                          <a:solidFill>
                            <a:srgbClr val="C00000"/>
                          </a:solidFill>
                          <a:effectLst/>
                          <a:latin typeface="Times New Roman" pitchFamily="18" charset="0"/>
                          <a:cs typeface="Times New Roman" pitchFamily="18" charset="0"/>
                        </a:rPr>
                        <a:t>18</a:t>
                      </a:r>
                      <a:r>
                        <a:rPr kumimoji="0" lang="en-US" sz="2000" b="0" i="0" u="none" strike="noStrike" cap="none" normalizeH="0" baseline="0" dirty="0" smtClean="0">
                          <a:ln>
                            <a:noFill/>
                          </a:ln>
                          <a:solidFill>
                            <a:srgbClr val="C00000"/>
                          </a:solidFill>
                          <a:effectLst/>
                          <a:latin typeface="Times New Roman" pitchFamily="18" charset="0"/>
                          <a:cs typeface="Times New Roman" pitchFamily="18" charset="0"/>
                        </a:rPr>
                        <a:t>:1)</a:t>
                      </a:r>
                      <a:endParaRPr kumimoji="0" lang="ru-RU" sz="2000" b="0" i="0" u="none" strike="noStrike" cap="none" normalizeH="0" baseline="0" dirty="0" smtClean="0">
                        <a:ln>
                          <a:noFill/>
                        </a:ln>
                        <a:solidFill>
                          <a:srgbClr val="C00000"/>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ru-RU" sz="2000" b="0" i="1" u="none" strike="noStrike" cap="none" normalizeH="0" baseline="0" dirty="0" smtClean="0">
                          <a:ln>
                            <a:noFill/>
                          </a:ln>
                          <a:solidFill>
                            <a:srgbClr val="C00000"/>
                          </a:solidFill>
                          <a:effectLst/>
                          <a:latin typeface="Times New Roman" pitchFamily="18" charset="0"/>
                          <a:cs typeface="Times New Roman" pitchFamily="18" charset="0"/>
                        </a:rPr>
                        <a:t>14.6</a:t>
                      </a:r>
                    </a:p>
                  </a:txBody>
                  <a:tcPr marL="68580" marR="68580" marT="0" marB="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16"/>
                  </a:ext>
                </a:extLst>
              </a:tr>
              <a:tr h="130175">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0" lang="en-US" sz="2000" b="0" i="0" u="none" strike="noStrike" cap="none" normalizeH="0" baseline="0" dirty="0" smtClean="0">
                          <a:ln>
                            <a:noFill/>
                          </a:ln>
                          <a:solidFill>
                            <a:srgbClr val="C00000"/>
                          </a:solidFill>
                          <a:effectLst/>
                          <a:latin typeface="Times New Roman" pitchFamily="18" charset="0"/>
                          <a:cs typeface="Times New Roman" pitchFamily="18" charset="0"/>
                        </a:rPr>
                        <a:t>Linoleic (C</a:t>
                      </a:r>
                      <a:r>
                        <a:rPr kumimoji="0" lang="en-US" sz="2000" b="0" i="0" u="none" strike="noStrike" cap="none" normalizeH="0" baseline="-25000" dirty="0" smtClean="0">
                          <a:ln>
                            <a:noFill/>
                          </a:ln>
                          <a:solidFill>
                            <a:srgbClr val="C00000"/>
                          </a:solidFill>
                          <a:effectLst/>
                          <a:latin typeface="Times New Roman" pitchFamily="18" charset="0"/>
                          <a:cs typeface="Times New Roman" pitchFamily="18" charset="0"/>
                        </a:rPr>
                        <a:t>18</a:t>
                      </a:r>
                      <a:r>
                        <a:rPr kumimoji="0" lang="en-US" sz="2000" b="0" i="0" u="none" strike="noStrike" cap="none" normalizeH="0" baseline="0" dirty="0" smtClean="0">
                          <a:ln>
                            <a:noFill/>
                          </a:ln>
                          <a:solidFill>
                            <a:srgbClr val="C00000"/>
                          </a:solidFill>
                          <a:effectLst/>
                          <a:latin typeface="Times New Roman" pitchFamily="18" charset="0"/>
                          <a:cs typeface="Times New Roman" pitchFamily="18" charset="0"/>
                        </a:rPr>
                        <a:t>:2)</a:t>
                      </a:r>
                      <a:endParaRPr kumimoji="0" lang="ru-RU" sz="2000" b="0" i="0" u="none" strike="noStrike" cap="none" normalizeH="0" baseline="0" dirty="0" smtClean="0">
                        <a:ln>
                          <a:noFill/>
                        </a:ln>
                        <a:solidFill>
                          <a:srgbClr val="C00000"/>
                        </a:solidFill>
                        <a:effectLst/>
                        <a:latin typeface="Times New Roman" pitchFamily="18" charset="0"/>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ru-RU" sz="2000" b="0" i="1" u="none" strike="noStrike" cap="none" normalizeH="0" baseline="0" dirty="0" smtClean="0">
                          <a:ln>
                            <a:noFill/>
                          </a:ln>
                          <a:solidFill>
                            <a:srgbClr val="C00000"/>
                          </a:solidFill>
                          <a:effectLst/>
                          <a:latin typeface="Times New Roman" pitchFamily="18" charset="0"/>
                          <a:cs typeface="Times New Roman" pitchFamily="18" charset="0"/>
                        </a:rPr>
                        <a:t>73.1</a:t>
                      </a:r>
                    </a:p>
                  </a:txBody>
                  <a:tcPr marL="68580" marR="68580" marT="0" marB="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extLst>
                  <a:ext uri="{0D108BD9-81ED-4DB2-BD59-A6C34878D82A}">
                    <a16:rowId xmlns:a16="http://schemas.microsoft.com/office/drawing/2014/main" val="10017"/>
                  </a:ext>
                </a:extLst>
              </a:tr>
            </a:tbl>
          </a:graphicData>
        </a:graphic>
      </p:graphicFrame>
      <p:sp>
        <p:nvSpPr>
          <p:cNvPr id="4" name="Номер слайда 3"/>
          <p:cNvSpPr>
            <a:spLocks noGrp="1"/>
          </p:cNvSpPr>
          <p:nvPr>
            <p:ph type="sldNum" sz="quarter" idx="12"/>
          </p:nvPr>
        </p:nvSpPr>
        <p:spPr/>
        <p:txBody>
          <a:bodyPr/>
          <a:lstStyle/>
          <a:p>
            <a:pPr>
              <a:defRPr/>
            </a:pPr>
            <a:fld id="{D3FFA15E-3F7B-4B18-A3A3-FE4CFA4C3656}" type="slidenum">
              <a:rPr lang="ru-RU" smtClean="0"/>
              <a:pPr>
                <a:defRPr/>
              </a:pPr>
              <a:t>4</a:t>
            </a:fld>
            <a:endParaRPr lang="ru-RU"/>
          </a:p>
        </p:txBody>
      </p:sp>
      <p:sp>
        <p:nvSpPr>
          <p:cNvPr id="20529" name="Прямоугольник 1"/>
          <p:cNvSpPr>
            <a:spLocks noChangeArrowheads="1"/>
          </p:cNvSpPr>
          <p:nvPr/>
        </p:nvSpPr>
        <p:spPr bwMode="auto">
          <a:xfrm>
            <a:off x="669856" y="5951513"/>
            <a:ext cx="7571184" cy="707886"/>
          </a:xfrm>
          <a:prstGeom prst="rect">
            <a:avLst/>
          </a:prstGeom>
          <a:noFill/>
          <a:ln w="9525">
            <a:noFill/>
            <a:miter lim="800000"/>
            <a:headEnd/>
            <a:tailEnd/>
          </a:ln>
        </p:spPr>
        <p:txBody>
          <a:bodyPr wrap="square">
            <a:spAutoFit/>
          </a:bodyPr>
          <a:lstStyle/>
          <a:p>
            <a:r>
              <a:rPr lang="ru-RU" sz="2000" i="1" dirty="0" smtClean="0">
                <a:latin typeface="Times New Roman" pitchFamily="18" charset="0"/>
                <a:cs typeface="Times New Roman" pitchFamily="18" charset="0"/>
              </a:rPr>
              <a:t>* – </a:t>
            </a:r>
            <a:r>
              <a:rPr lang="en-US" sz="2000" i="1" dirty="0">
                <a:latin typeface="Times New Roman" panose="02020603050405020304" pitchFamily="18" charset="0"/>
                <a:cs typeface="Times New Roman" panose="02020603050405020304" pitchFamily="18" charset="0"/>
              </a:rPr>
              <a:t>The ratio of carbon atoms to the number of double bonds in the acid molecule </a:t>
            </a:r>
            <a:r>
              <a:rPr lang="en-US" sz="2000" i="1" dirty="0" smtClean="0">
                <a:latin typeface="Times New Roman" panose="02020603050405020304" pitchFamily="18" charset="0"/>
                <a:cs typeface="Times New Roman" panose="02020603050405020304" pitchFamily="18" charset="0"/>
              </a:rPr>
              <a:t>is shown </a:t>
            </a:r>
            <a:r>
              <a:rPr lang="en-US" sz="2000" i="1" dirty="0">
                <a:latin typeface="Times New Roman" panose="02020603050405020304" pitchFamily="18" charset="0"/>
                <a:cs typeface="Times New Roman" panose="02020603050405020304" pitchFamily="18" charset="0"/>
              </a:rPr>
              <a:t>in parentheses.</a:t>
            </a:r>
            <a:endParaRPr lang="ru-RU" sz="2000" i="1" dirty="0">
              <a:latin typeface="Times New Roman" pitchFamily="18" charset="0"/>
              <a:cs typeface="Times New Roman" pitchFamily="18" charset="0"/>
            </a:endParaRPr>
          </a:p>
        </p:txBody>
      </p:sp>
      <p:graphicFrame>
        <p:nvGraphicFramePr>
          <p:cNvPr id="20601" name="Group 121"/>
          <p:cNvGraphicFramePr>
            <a:graphicFrameLocks noGrp="1"/>
          </p:cNvGraphicFramePr>
          <p:nvPr>
            <p:extLst>
              <p:ext uri="{D42A27DB-BD31-4B8C-83A1-F6EECF244321}">
                <p14:modId xmlns:p14="http://schemas.microsoft.com/office/powerpoint/2010/main" val="3720685440"/>
              </p:ext>
            </p:extLst>
          </p:nvPr>
        </p:nvGraphicFramePr>
        <p:xfrm>
          <a:off x="2048973" y="711038"/>
          <a:ext cx="4552341" cy="1524000"/>
        </p:xfrm>
        <a:graphic>
          <a:graphicData uri="http://schemas.openxmlformats.org/drawingml/2006/table">
            <a:tbl>
              <a:tblPr/>
              <a:tblGrid>
                <a:gridCol w="1903250">
                  <a:extLst>
                    <a:ext uri="{9D8B030D-6E8A-4147-A177-3AD203B41FA5}">
                      <a16:colId xmlns:a16="http://schemas.microsoft.com/office/drawing/2014/main" val="20000"/>
                    </a:ext>
                  </a:extLst>
                </a:gridCol>
                <a:gridCol w="2649091">
                  <a:extLst>
                    <a:ext uri="{9D8B030D-6E8A-4147-A177-3AD203B41FA5}">
                      <a16:colId xmlns:a16="http://schemas.microsoft.com/office/drawing/2014/main" val="20005"/>
                    </a:ext>
                  </a:extLst>
                </a:gridCol>
              </a:tblGrid>
              <a:tr h="2661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Vegetable oils</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Unsaturated index</a:t>
                      </a:r>
                      <a:r>
                        <a:rPr kumimoji="0" lang="ru-RU" sz="2000" b="1"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00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cs typeface="Times New Roman" pitchFamily="18" charset="0"/>
                        </a:rPr>
                        <a:t>Cocount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1.2</a:t>
                      </a:r>
                    </a:p>
                  </a:txBody>
                  <a:tcPr marL="68580" marR="68580" marT="0" marB="0"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00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Rapeseed</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4.7</a:t>
                      </a:r>
                    </a:p>
                  </a:txBody>
                  <a:tcPr marL="68580" marR="68580" marT="0" marB="0" horzOverflow="overflow">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000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Mustard</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6.4</a:t>
                      </a:r>
                    </a:p>
                  </a:txBody>
                  <a:tcPr marL="68580" marR="68580" marT="0" marB="0" horzOverflow="overflow">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00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C00000"/>
                          </a:solidFill>
                          <a:effectLst/>
                          <a:latin typeface="Times New Roman" pitchFamily="18" charset="0"/>
                          <a:cs typeface="Times New Roman" pitchFamily="18" charset="0"/>
                        </a:rPr>
                        <a:t>Sunflower</a:t>
                      </a:r>
                      <a:endParaRPr kumimoji="0" lang="ru-RU" sz="2000" b="0" i="0" u="none" strike="noStrike" cap="none" normalizeH="0" baseline="0" dirty="0" smtClean="0">
                        <a:ln>
                          <a:noFill/>
                        </a:ln>
                        <a:solidFill>
                          <a:srgbClr val="C00000"/>
                        </a:solidFill>
                        <a:effectLst/>
                        <a:latin typeface="Times New Roman" pitchFamily="18" charset="0"/>
                        <a:cs typeface="Times New Roman" pitchFamily="18" charset="0"/>
                      </a:endParaRPr>
                    </a:p>
                  </a:txBody>
                  <a:tcPr marL="68580" marR="68580" marT="0" marB="0" horzOverflow="overflow">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C00000"/>
                          </a:solidFill>
                          <a:effectLst/>
                          <a:latin typeface="Times New Roman" pitchFamily="18" charset="0"/>
                          <a:cs typeface="Times New Roman" pitchFamily="18" charset="0"/>
                        </a:rPr>
                        <a:t>9.0</a:t>
                      </a:r>
                    </a:p>
                  </a:txBody>
                  <a:tcPr marL="68580" marR="68580" marT="0" marB="0" horzOverflow="overflow">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0574" name="Заголовок 1"/>
          <p:cNvSpPr txBox="1">
            <a:spLocks/>
          </p:cNvSpPr>
          <p:nvPr/>
        </p:nvSpPr>
        <p:spPr bwMode="auto">
          <a:xfrm>
            <a:off x="539552" y="280915"/>
            <a:ext cx="8229600" cy="428322"/>
          </a:xfrm>
          <a:prstGeom prst="rect">
            <a:avLst/>
          </a:prstGeom>
          <a:noFill/>
          <a:ln w="9525">
            <a:noFill/>
            <a:miter lim="800000"/>
            <a:headEnd/>
            <a:tailEnd/>
          </a:ln>
        </p:spPr>
        <p:txBody>
          <a:bodyPr anchor="ctr"/>
          <a:lstStyle/>
          <a:p>
            <a:pPr algn="ctr" eaLnBrk="0" hangingPunct="0"/>
            <a:r>
              <a:rPr lang="en-US" sz="2000" b="1" dirty="0" smtClean="0">
                <a:latin typeface="Times New Roman" pitchFamily="18" charset="0"/>
                <a:cs typeface="Times New Roman" pitchFamily="18" charset="0"/>
              </a:rPr>
              <a:t>Table 2. </a:t>
            </a:r>
            <a:r>
              <a:rPr lang="en-US" sz="2000" dirty="0" smtClean="0">
                <a:latin typeface="Times New Roman" pitchFamily="18" charset="0"/>
                <a:cs typeface="Times New Roman" pitchFamily="18" charset="0"/>
              </a:rPr>
              <a:t>Compare of vegetable oils (literature data)</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71981C8C-73EE-41B8-BD6B-2ACDDC5EEC74}" type="slidenum">
              <a:rPr lang="ru-RU" smtClean="0"/>
              <a:pPr>
                <a:defRPr/>
              </a:pPr>
              <a:t>5</a:t>
            </a:fld>
            <a:endParaRPr lang="ru-RU"/>
          </a:p>
        </p:txBody>
      </p:sp>
      <p:pic>
        <p:nvPicPr>
          <p:cNvPr id="5" name="Рисунок 2"/>
          <p:cNvPicPr>
            <a:picLocks noChangeAspect="1"/>
          </p:cNvPicPr>
          <p:nvPr/>
        </p:nvPicPr>
        <p:blipFill>
          <a:blip r:embed="rId3"/>
          <a:srcRect/>
          <a:stretch>
            <a:fillRect/>
          </a:stretch>
        </p:blipFill>
        <p:spPr bwMode="auto">
          <a:xfrm>
            <a:off x="318636" y="2308898"/>
            <a:ext cx="3533775" cy="319087"/>
          </a:xfrm>
          <a:prstGeom prst="rect">
            <a:avLst/>
          </a:prstGeom>
          <a:noFill/>
          <a:ln w="9525">
            <a:noFill/>
            <a:miter lim="800000"/>
            <a:headEnd/>
            <a:tailEnd/>
          </a:ln>
        </p:spPr>
      </p:pic>
      <p:pic>
        <p:nvPicPr>
          <p:cNvPr id="6" name="Рисунок 4"/>
          <p:cNvPicPr>
            <a:picLocks noChangeAspect="1"/>
          </p:cNvPicPr>
          <p:nvPr/>
        </p:nvPicPr>
        <p:blipFill>
          <a:blip r:embed="rId4"/>
          <a:srcRect/>
          <a:stretch>
            <a:fillRect/>
          </a:stretch>
        </p:blipFill>
        <p:spPr bwMode="auto">
          <a:xfrm>
            <a:off x="199573" y="3781644"/>
            <a:ext cx="3771900" cy="349250"/>
          </a:xfrm>
          <a:prstGeom prst="rect">
            <a:avLst/>
          </a:prstGeom>
          <a:noFill/>
          <a:ln w="9525">
            <a:noFill/>
            <a:miter lim="800000"/>
            <a:headEnd/>
            <a:tailEnd/>
          </a:ln>
        </p:spPr>
      </p:pic>
      <p:sp>
        <p:nvSpPr>
          <p:cNvPr id="7" name="TextBox 11"/>
          <p:cNvSpPr txBox="1">
            <a:spLocks noChangeArrowheads="1"/>
          </p:cNvSpPr>
          <p:nvPr/>
        </p:nvSpPr>
        <p:spPr bwMode="auto">
          <a:xfrm>
            <a:off x="813744" y="2539408"/>
            <a:ext cx="2160000" cy="540000"/>
          </a:xfrm>
          <a:prstGeom prst="rect">
            <a:avLst/>
          </a:prstGeom>
          <a:noFill/>
          <a:ln w="9525">
            <a:noFill/>
            <a:miter lim="800000"/>
            <a:headEnd/>
            <a:tailEnd/>
          </a:ln>
        </p:spPr>
        <p:txBody>
          <a:bodyPr>
            <a:spAutoFit/>
          </a:bodyPr>
          <a:lstStyle/>
          <a:p>
            <a:pPr algn="ctr"/>
            <a:r>
              <a:rPr lang="en-US" sz="2800" dirty="0" smtClean="0">
                <a:latin typeface="Times New Roman" pitchFamily="18" charset="0"/>
                <a:cs typeface="Times New Roman" pitchFamily="18" charset="0"/>
              </a:rPr>
              <a:t>Palmitic acid</a:t>
            </a:r>
            <a:endParaRPr lang="ru-RU" sz="2800" dirty="0">
              <a:latin typeface="Times New Roman" pitchFamily="18" charset="0"/>
              <a:cs typeface="Times New Roman" pitchFamily="18" charset="0"/>
            </a:endParaRPr>
          </a:p>
        </p:txBody>
      </p:sp>
      <p:sp>
        <p:nvSpPr>
          <p:cNvPr id="8" name="TextBox 12"/>
          <p:cNvSpPr txBox="1">
            <a:spLocks noChangeArrowheads="1"/>
          </p:cNvSpPr>
          <p:nvPr/>
        </p:nvSpPr>
        <p:spPr bwMode="auto">
          <a:xfrm>
            <a:off x="1005523" y="4252543"/>
            <a:ext cx="2160000" cy="540000"/>
          </a:xfrm>
          <a:prstGeom prst="rect">
            <a:avLst/>
          </a:prstGeom>
          <a:noFill/>
          <a:ln w="9525">
            <a:noFill/>
            <a:miter lim="800000"/>
            <a:headEnd/>
            <a:tailEnd/>
          </a:ln>
        </p:spPr>
        <p:txBody>
          <a:bodyPr>
            <a:spAutoFit/>
          </a:bodyPr>
          <a:lstStyle/>
          <a:p>
            <a:pPr algn="ctr"/>
            <a:r>
              <a:rPr lang="en-US" sz="2800" dirty="0" smtClean="0">
                <a:latin typeface="Times New Roman" pitchFamily="18" charset="0"/>
                <a:cs typeface="Times New Roman" pitchFamily="18" charset="0"/>
              </a:rPr>
              <a:t>Stearic acid</a:t>
            </a:r>
            <a:endParaRPr lang="ru-RU" sz="2800" dirty="0">
              <a:latin typeface="Times New Roman" pitchFamily="18" charset="0"/>
              <a:cs typeface="Times New Roman" pitchFamily="18" charset="0"/>
            </a:endParaRPr>
          </a:p>
        </p:txBody>
      </p:sp>
      <p:pic>
        <p:nvPicPr>
          <p:cNvPr id="9" name="Рисунок 5"/>
          <p:cNvPicPr>
            <a:picLocks noChangeAspect="1"/>
          </p:cNvPicPr>
          <p:nvPr/>
        </p:nvPicPr>
        <p:blipFill>
          <a:blip r:embed="rId5"/>
          <a:srcRect/>
          <a:stretch>
            <a:fillRect/>
          </a:stretch>
        </p:blipFill>
        <p:spPr bwMode="auto">
          <a:xfrm>
            <a:off x="5183545" y="1869675"/>
            <a:ext cx="3101975" cy="781050"/>
          </a:xfrm>
          <a:prstGeom prst="rect">
            <a:avLst/>
          </a:prstGeom>
          <a:noFill/>
          <a:ln w="9525">
            <a:noFill/>
            <a:miter lim="800000"/>
            <a:headEnd/>
            <a:tailEnd/>
          </a:ln>
        </p:spPr>
      </p:pic>
      <p:sp>
        <p:nvSpPr>
          <p:cNvPr id="10" name="TextBox 14"/>
          <p:cNvSpPr txBox="1">
            <a:spLocks noChangeArrowheads="1"/>
          </p:cNvSpPr>
          <p:nvPr/>
        </p:nvSpPr>
        <p:spPr bwMode="auto">
          <a:xfrm>
            <a:off x="5713786" y="2539408"/>
            <a:ext cx="2160000" cy="540000"/>
          </a:xfrm>
          <a:prstGeom prst="rect">
            <a:avLst/>
          </a:prstGeom>
          <a:noFill/>
          <a:ln w="9525">
            <a:noFill/>
            <a:miter lim="800000"/>
            <a:headEnd/>
            <a:tailEnd/>
          </a:ln>
        </p:spPr>
        <p:txBody>
          <a:bodyPr>
            <a:spAutoFit/>
          </a:bodyPr>
          <a:lstStyle/>
          <a:p>
            <a:pPr algn="ctr"/>
            <a:r>
              <a:rPr lang="en-US" sz="2800" dirty="0" smtClean="0">
                <a:latin typeface="Times New Roman" pitchFamily="18" charset="0"/>
                <a:cs typeface="Times New Roman" pitchFamily="18" charset="0"/>
              </a:rPr>
              <a:t>Oleic acid</a:t>
            </a:r>
          </a:p>
        </p:txBody>
      </p:sp>
      <p:pic>
        <p:nvPicPr>
          <p:cNvPr id="11" name="Рисунок 6"/>
          <p:cNvPicPr>
            <a:picLocks noChangeAspect="1"/>
          </p:cNvPicPr>
          <p:nvPr/>
        </p:nvPicPr>
        <p:blipFill>
          <a:blip r:embed="rId6"/>
          <a:srcRect/>
          <a:stretch>
            <a:fillRect/>
          </a:stretch>
        </p:blipFill>
        <p:spPr bwMode="auto">
          <a:xfrm>
            <a:off x="4870895" y="3603148"/>
            <a:ext cx="3708400" cy="457200"/>
          </a:xfrm>
          <a:prstGeom prst="rect">
            <a:avLst/>
          </a:prstGeom>
          <a:noFill/>
          <a:ln w="9525">
            <a:noFill/>
            <a:miter lim="800000"/>
            <a:headEnd/>
            <a:tailEnd/>
          </a:ln>
        </p:spPr>
      </p:pic>
      <p:sp>
        <p:nvSpPr>
          <p:cNvPr id="12" name="TextBox 16"/>
          <p:cNvSpPr txBox="1">
            <a:spLocks noChangeArrowheads="1"/>
          </p:cNvSpPr>
          <p:nvPr/>
        </p:nvSpPr>
        <p:spPr bwMode="auto">
          <a:xfrm>
            <a:off x="5645095" y="4252543"/>
            <a:ext cx="2160000" cy="540000"/>
          </a:xfrm>
          <a:prstGeom prst="rect">
            <a:avLst/>
          </a:prstGeom>
          <a:noFill/>
          <a:ln w="9525">
            <a:noFill/>
            <a:miter lim="800000"/>
            <a:headEnd/>
            <a:tailEnd/>
          </a:ln>
        </p:spPr>
        <p:txBody>
          <a:bodyPr>
            <a:spAutoFit/>
          </a:bodyPr>
          <a:lstStyle/>
          <a:p>
            <a:pPr algn="ctr"/>
            <a:r>
              <a:rPr lang="en-US" sz="2800" dirty="0" smtClean="0">
                <a:latin typeface="Times New Roman" pitchFamily="18" charset="0"/>
                <a:cs typeface="Times New Roman" pitchFamily="18" charset="0"/>
              </a:rPr>
              <a:t>Linoleic acid</a:t>
            </a:r>
          </a:p>
        </p:txBody>
      </p:sp>
      <p:pic>
        <p:nvPicPr>
          <p:cNvPr id="13" name="Рисунок 2"/>
          <p:cNvPicPr>
            <a:picLocks noChangeAspect="1"/>
          </p:cNvPicPr>
          <p:nvPr/>
        </p:nvPicPr>
        <p:blipFill>
          <a:blip r:embed="rId7"/>
          <a:srcRect t="5400"/>
          <a:stretch>
            <a:fillRect/>
          </a:stretch>
        </p:blipFill>
        <p:spPr bwMode="auto">
          <a:xfrm>
            <a:off x="3288862" y="415748"/>
            <a:ext cx="2117725" cy="1127125"/>
          </a:xfrm>
          <a:prstGeom prst="rect">
            <a:avLst/>
          </a:prstGeom>
          <a:noFill/>
          <a:ln w="9525">
            <a:noFill/>
            <a:miter lim="800000"/>
            <a:headEnd/>
            <a:tailEnd/>
          </a:ln>
        </p:spPr>
      </p:pic>
      <p:sp>
        <p:nvSpPr>
          <p:cNvPr id="14" name="TextBox 1"/>
          <p:cNvSpPr txBox="1">
            <a:spLocks noChangeArrowheads="1"/>
          </p:cNvSpPr>
          <p:nvPr/>
        </p:nvSpPr>
        <p:spPr bwMode="auto">
          <a:xfrm>
            <a:off x="3322170" y="1526126"/>
            <a:ext cx="2160000" cy="540000"/>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Triglycerides</a:t>
            </a:r>
            <a:endParaRPr lang="ru-RU" sz="2800" dirty="0">
              <a:latin typeface="Times New Roman" pitchFamily="18" charset="0"/>
              <a:cs typeface="Times New Roman" pitchFamily="18" charset="0"/>
            </a:endParaRPr>
          </a:p>
        </p:txBody>
      </p:sp>
      <p:sp>
        <p:nvSpPr>
          <p:cNvPr id="15" name="TextBox 14"/>
          <p:cNvSpPr txBox="1"/>
          <p:nvPr/>
        </p:nvSpPr>
        <p:spPr>
          <a:xfrm>
            <a:off x="3131840" y="4952397"/>
            <a:ext cx="3206262" cy="523220"/>
          </a:xfrm>
          <a:prstGeom prst="rect">
            <a:avLst/>
          </a:prstGeom>
          <a:noFill/>
        </p:spPr>
        <p:txBody>
          <a:bodyPr wrap="none" rtlCol="0">
            <a:spAutoFit/>
          </a:bodyPr>
          <a:lstStyle/>
          <a:p>
            <a:r>
              <a:rPr lang="en-US" sz="2800" b="1" dirty="0" smtClean="0">
                <a:latin typeface="Times New Roman" panose="02020603050405020304" pitchFamily="18" charset="0"/>
                <a:cs typeface="Times New Roman" panose="02020603050405020304" pitchFamily="18" charset="0"/>
              </a:rPr>
              <a:t>Figure 1.</a:t>
            </a:r>
            <a:r>
              <a:rPr lang="en-US" sz="2800" dirty="0" smtClean="0">
                <a:latin typeface="Times New Roman" panose="02020603050405020304" pitchFamily="18" charset="0"/>
                <a:cs typeface="Times New Roman" panose="02020603050405020304" pitchFamily="18" charset="0"/>
              </a:rPr>
              <a:t> Fatty acids</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87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омер слайда 5"/>
          <p:cNvSpPr txBox="1">
            <a:spLocks noGrp="1"/>
          </p:cNvSpPr>
          <p:nvPr/>
        </p:nvSpPr>
        <p:spPr>
          <a:xfrm>
            <a:off x="6553200" y="6356350"/>
            <a:ext cx="2133600" cy="365125"/>
          </a:xfrm>
          <a:prstGeom prst="rect">
            <a:avLst/>
          </a:prstGeom>
          <a:noFill/>
        </p:spPr>
        <p:txBody>
          <a:bodyPr anchor="ctr"/>
          <a:lstStyle/>
          <a:p>
            <a:pPr algn="r">
              <a:defRPr/>
            </a:pPr>
            <a:fld id="{6B7BF176-35A2-4D17-80D6-357C3756885D}" type="slidenum">
              <a:rPr lang="ru-RU" altLang="ru-RU" sz="1200">
                <a:solidFill>
                  <a:schemeClr val="tx1">
                    <a:tint val="75000"/>
                  </a:schemeClr>
                </a:solidFill>
                <a:latin typeface="Arial" pitchFamily="34" charset="0"/>
                <a:cs typeface="+mn-cs"/>
              </a:rPr>
              <a:pPr algn="r">
                <a:defRPr/>
              </a:pPr>
              <a:t>6</a:t>
            </a:fld>
            <a:endParaRPr lang="ru-RU" altLang="ru-RU" sz="1200">
              <a:solidFill>
                <a:schemeClr val="tx1">
                  <a:tint val="75000"/>
                </a:schemeClr>
              </a:solidFill>
              <a:latin typeface="Arial" pitchFamily="34" charset="0"/>
              <a:cs typeface="+mn-cs"/>
            </a:endParaRPr>
          </a:p>
        </p:txBody>
      </p:sp>
      <p:sp>
        <p:nvSpPr>
          <p:cNvPr id="22530" name="Rectangle 1205"/>
          <p:cNvSpPr>
            <a:spLocks noChangeArrowheads="1"/>
          </p:cNvSpPr>
          <p:nvPr/>
        </p:nvSpPr>
        <p:spPr bwMode="auto">
          <a:xfrm>
            <a:off x="0" y="5407025"/>
            <a:ext cx="184150" cy="366713"/>
          </a:xfrm>
          <a:prstGeom prst="rect">
            <a:avLst/>
          </a:prstGeom>
          <a:noFill/>
          <a:ln w="9525">
            <a:noFill/>
            <a:miter lim="800000"/>
            <a:headEnd/>
            <a:tailEnd/>
          </a:ln>
        </p:spPr>
        <p:txBody>
          <a:bodyPr wrap="none" anchor="ctr">
            <a:spAutoFit/>
          </a:bodyPr>
          <a:lstStyle/>
          <a:p>
            <a:endParaRPr lang="ru-RU" altLang="ru-RU"/>
          </a:p>
        </p:txBody>
      </p:sp>
      <p:sp>
        <p:nvSpPr>
          <p:cNvPr id="22531" name="Rectangle 92"/>
          <p:cNvSpPr>
            <a:spLocks noChangeArrowheads="1"/>
          </p:cNvSpPr>
          <p:nvPr/>
        </p:nvSpPr>
        <p:spPr bwMode="auto">
          <a:xfrm>
            <a:off x="468313" y="115888"/>
            <a:ext cx="8229600" cy="576262"/>
          </a:xfrm>
          <a:prstGeom prst="rect">
            <a:avLst/>
          </a:prstGeom>
          <a:noFill/>
          <a:ln w="9525">
            <a:noFill/>
            <a:miter lim="800000"/>
            <a:headEnd/>
            <a:tailEnd/>
          </a:ln>
        </p:spPr>
        <p:txBody>
          <a:bodyPr anchor="ctr"/>
          <a:lstStyle/>
          <a:p>
            <a:pPr algn="ctr">
              <a:lnSpc>
                <a:spcPct val="90000"/>
              </a:lnSpc>
            </a:pPr>
            <a:r>
              <a:rPr lang="en-US" altLang="ru-RU" sz="2800" b="1" dirty="0" smtClean="0">
                <a:latin typeface="Times New Roman" pitchFamily="18" charset="0"/>
                <a:cs typeface="Times New Roman" pitchFamily="18" charset="0"/>
              </a:rPr>
              <a:t>Characteristics of microspheres</a:t>
            </a:r>
            <a:endParaRPr lang="ru-RU" altLang="ru-RU" sz="2800" b="1" dirty="0">
              <a:latin typeface="Times New Roman" pitchFamily="18" charset="0"/>
              <a:cs typeface="Times New Roman" pitchFamily="18" charset="0"/>
            </a:endParaRPr>
          </a:p>
        </p:txBody>
      </p:sp>
      <p:graphicFrame>
        <p:nvGraphicFramePr>
          <p:cNvPr id="22600" name="Group 72"/>
          <p:cNvGraphicFramePr>
            <a:graphicFrameLocks noGrp="1"/>
          </p:cNvGraphicFramePr>
          <p:nvPr>
            <p:extLst>
              <p:ext uri="{D42A27DB-BD31-4B8C-83A1-F6EECF244321}">
                <p14:modId xmlns:p14="http://schemas.microsoft.com/office/powerpoint/2010/main" val="582471963"/>
              </p:ext>
            </p:extLst>
          </p:nvPr>
        </p:nvGraphicFramePr>
        <p:xfrm>
          <a:off x="1515189" y="4667319"/>
          <a:ext cx="5939440" cy="1479411"/>
        </p:xfrm>
        <a:graphic>
          <a:graphicData uri="http://schemas.openxmlformats.org/drawingml/2006/table">
            <a:tbl>
              <a:tblPr/>
              <a:tblGrid>
                <a:gridCol w="1933745">
                  <a:extLst>
                    <a:ext uri="{9D8B030D-6E8A-4147-A177-3AD203B41FA5}">
                      <a16:colId xmlns:a16="http://schemas.microsoft.com/office/drawing/2014/main" val="20000"/>
                    </a:ext>
                  </a:extLst>
                </a:gridCol>
                <a:gridCol w="801139">
                  <a:extLst>
                    <a:ext uri="{9D8B030D-6E8A-4147-A177-3AD203B41FA5}">
                      <a16:colId xmlns:a16="http://schemas.microsoft.com/office/drawing/2014/main" val="20001"/>
                    </a:ext>
                  </a:extLst>
                </a:gridCol>
                <a:gridCol w="801139">
                  <a:extLst>
                    <a:ext uri="{9D8B030D-6E8A-4147-A177-3AD203B41FA5}">
                      <a16:colId xmlns:a16="http://schemas.microsoft.com/office/drawing/2014/main" val="20002"/>
                    </a:ext>
                  </a:extLst>
                </a:gridCol>
                <a:gridCol w="801139">
                  <a:extLst>
                    <a:ext uri="{9D8B030D-6E8A-4147-A177-3AD203B41FA5}">
                      <a16:colId xmlns:a16="http://schemas.microsoft.com/office/drawing/2014/main" val="20003"/>
                    </a:ext>
                  </a:extLst>
                </a:gridCol>
                <a:gridCol w="801139">
                  <a:extLst>
                    <a:ext uri="{9D8B030D-6E8A-4147-A177-3AD203B41FA5}">
                      <a16:colId xmlns:a16="http://schemas.microsoft.com/office/drawing/2014/main" val="20004"/>
                    </a:ext>
                  </a:extLst>
                </a:gridCol>
                <a:gridCol w="801139">
                  <a:extLst>
                    <a:ext uri="{9D8B030D-6E8A-4147-A177-3AD203B41FA5}">
                      <a16:colId xmlns:a16="http://schemas.microsoft.com/office/drawing/2014/main" val="20005"/>
                    </a:ext>
                  </a:extLst>
                </a:gridCol>
              </a:tblGrid>
              <a:tr h="493137">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Fraction</a:t>
                      </a:r>
                      <a:r>
                        <a:rPr kumimoji="0" lang="ru-RU"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mm</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Chemical composition</a:t>
                      </a:r>
                      <a:r>
                        <a:rPr kumimoji="0" lang="ru-RU"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wt. %</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93137">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SiO</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2</a:t>
                      </a:r>
                      <a:endParaRPr kumimoji="0" lang="ru-RU" sz="2000" b="0" i="0" u="none" strike="noStrike" cap="none" normalizeH="0" baseline="-2500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Al</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2</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O</a:t>
                      </a:r>
                      <a:r>
                        <a:rPr kumimoji="0" lang="en-US" sz="2000" b="0" i="0" u="none" strike="noStrike" cap="none" normalizeH="0" baseline="-25000" dirty="0" smtClean="0">
                          <a:ln>
                            <a:noFill/>
                          </a:ln>
                          <a:solidFill>
                            <a:schemeClr val="tx1"/>
                          </a:solidFill>
                          <a:effectLst/>
                          <a:latin typeface="Times New Roman" pitchFamily="18" charset="0"/>
                          <a:cs typeface="Times New Roman" pitchFamily="18" charset="0"/>
                        </a:rPr>
                        <a:t>3</a:t>
                      </a:r>
                      <a:endParaRPr kumimoji="0" lang="ru-RU" sz="2000" b="0" i="0" u="none" strike="noStrike" cap="none" normalizeH="0" baseline="-2500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FF0000"/>
                          </a:solidFill>
                          <a:effectLst/>
                          <a:latin typeface="Times New Roman" pitchFamily="18" charset="0"/>
                          <a:cs typeface="Times New Roman" pitchFamily="18" charset="0"/>
                        </a:rPr>
                        <a:t>Fe</a:t>
                      </a:r>
                      <a:r>
                        <a:rPr kumimoji="0" lang="en-US" sz="2000" b="0" i="0" u="none" strike="noStrike" cap="none" normalizeH="0" baseline="-25000" dirty="0" smtClean="0">
                          <a:ln>
                            <a:noFill/>
                          </a:ln>
                          <a:solidFill>
                            <a:srgbClr val="FF0000"/>
                          </a:solidFill>
                          <a:effectLst/>
                          <a:latin typeface="Times New Roman" pitchFamily="18" charset="0"/>
                          <a:cs typeface="Times New Roman" pitchFamily="18" charset="0"/>
                        </a:rPr>
                        <a:t>2</a:t>
                      </a:r>
                      <a:r>
                        <a:rPr kumimoji="0" lang="en-US" sz="2000" b="0" i="0" u="none" strike="noStrike" cap="none" normalizeH="0" baseline="0" dirty="0" smtClean="0">
                          <a:ln>
                            <a:noFill/>
                          </a:ln>
                          <a:solidFill>
                            <a:srgbClr val="FF0000"/>
                          </a:solidFill>
                          <a:effectLst/>
                          <a:latin typeface="Times New Roman" pitchFamily="18" charset="0"/>
                          <a:cs typeface="Times New Roman" pitchFamily="18" charset="0"/>
                        </a:rPr>
                        <a:t>O</a:t>
                      </a:r>
                      <a:r>
                        <a:rPr kumimoji="0" lang="en-US" sz="2000" b="0" i="0" u="none" strike="noStrike" cap="none" normalizeH="0" baseline="-25000" dirty="0" smtClean="0">
                          <a:ln>
                            <a:noFill/>
                          </a:ln>
                          <a:solidFill>
                            <a:srgbClr val="FF0000"/>
                          </a:solidFill>
                          <a:effectLst/>
                          <a:latin typeface="Times New Roman" pitchFamily="18" charset="0"/>
                          <a:cs typeface="Times New Roman" pitchFamily="18" charset="0"/>
                        </a:rPr>
                        <a:t>3</a:t>
                      </a:r>
                      <a:endParaRPr kumimoji="0" lang="ru-RU" sz="2000" b="0" i="0" u="none" strike="noStrike" cap="none" normalizeH="0" baseline="-25000" dirty="0" smtClean="0">
                        <a:ln>
                          <a:noFill/>
                        </a:ln>
                        <a:solidFill>
                          <a:srgbClr val="FF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cs typeface="Times New Roman" pitchFamily="18" charset="0"/>
                        </a:rPr>
                        <a:t>CaO</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cs typeface="Times New Roman" pitchFamily="18" charset="0"/>
                        </a:rPr>
                        <a:t>MgO</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931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0</a:t>
                      </a: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2-0</a:t>
                      </a: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4</a:t>
                      </a:r>
                      <a:endParaRPr kumimoji="0" lang="ru-RU" sz="2000" b="0"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4</a:t>
                      </a: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00</a:t>
                      </a:r>
                      <a:endParaRPr kumimoji="0" lang="ru-RU" sz="2000" b="0"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1</a:t>
                      </a: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90</a:t>
                      </a:r>
                      <a:endParaRPr kumimoji="0" lang="ru-RU" sz="2000" b="0"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FF0000"/>
                          </a:solidFill>
                          <a:effectLst/>
                          <a:latin typeface="Times New Roman" pitchFamily="18" charset="0"/>
                          <a:cs typeface="Times New Roman" pitchFamily="18" charset="0"/>
                        </a:rPr>
                        <a:t>85</a:t>
                      </a:r>
                      <a:r>
                        <a:rPr kumimoji="0" lang="ru-RU" sz="2000" b="0" i="1" u="none" strike="noStrike" cap="none" normalizeH="0" baseline="0" dirty="0" smtClean="0">
                          <a:ln>
                            <a:noFill/>
                          </a:ln>
                          <a:solidFill>
                            <a:srgbClr val="FF0000"/>
                          </a:solidFill>
                          <a:effectLst/>
                          <a:latin typeface="Times New Roman" pitchFamily="18" charset="0"/>
                          <a:cs typeface="Times New Roman" pitchFamily="18" charset="0"/>
                        </a:rPr>
                        <a:t>.</a:t>
                      </a:r>
                      <a:r>
                        <a:rPr kumimoji="0" lang="en-US" sz="2000" b="0" i="1" u="none" strike="noStrike" cap="none" normalizeH="0" baseline="0" dirty="0" smtClean="0">
                          <a:ln>
                            <a:noFill/>
                          </a:ln>
                          <a:solidFill>
                            <a:srgbClr val="FF0000"/>
                          </a:solidFill>
                          <a:effectLst/>
                          <a:latin typeface="Times New Roman" pitchFamily="18" charset="0"/>
                          <a:cs typeface="Times New Roman" pitchFamily="18" charset="0"/>
                        </a:rPr>
                        <a:t>20</a:t>
                      </a:r>
                      <a:endParaRPr kumimoji="0" lang="ru-RU" sz="2000" b="0" i="1" u="none" strike="noStrike" cap="none" normalizeH="0" baseline="0" dirty="0" smtClean="0">
                        <a:ln>
                          <a:noFill/>
                        </a:ln>
                        <a:solidFill>
                          <a:srgbClr val="FF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8</a:t>
                      </a: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69</a:t>
                      </a:r>
                      <a:endParaRPr kumimoji="0" lang="ru-RU" sz="2000" b="0"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1</a:t>
                      </a:r>
                      <a:r>
                        <a:rPr kumimoji="0" lang="ru-RU" sz="2000" b="0" i="1"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00</a:t>
                      </a:r>
                      <a:endParaRPr kumimoji="0" lang="ru-RU" sz="2000" b="0"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2588" name="Rectangle 1427"/>
          <p:cNvSpPr>
            <a:spLocks noChangeArrowheads="1"/>
          </p:cNvSpPr>
          <p:nvPr/>
        </p:nvSpPr>
        <p:spPr bwMode="auto">
          <a:xfrm>
            <a:off x="754304" y="926289"/>
            <a:ext cx="7273379" cy="1938992"/>
          </a:xfrm>
          <a:prstGeom prst="rect">
            <a:avLst/>
          </a:prstGeom>
          <a:noFill/>
          <a:ln w="9525">
            <a:noFill/>
            <a:miter lim="800000"/>
            <a:headEnd/>
            <a:tailEnd/>
          </a:ln>
        </p:spPr>
        <p:txBody>
          <a:bodyPr wrap="square" anchor="ctr">
            <a:spAutoFit/>
          </a:bodyPr>
          <a:lstStyle/>
          <a:p>
            <a:pPr algn="just"/>
            <a:r>
              <a:rPr lang="en-US" altLang="ru-RU" sz="2000" dirty="0">
                <a:latin typeface="Times New Roman" pitchFamily="18" charset="0"/>
                <a:cs typeface="Times New Roman" pitchFamily="18" charset="0"/>
              </a:rPr>
              <a:t>Before </a:t>
            </a:r>
            <a:r>
              <a:rPr lang="en-US" altLang="ru-RU" sz="2000" dirty="0" err="1">
                <a:latin typeface="Times New Roman" pitchFamily="18" charset="0"/>
                <a:cs typeface="Times New Roman" pitchFamily="18" charset="0"/>
              </a:rPr>
              <a:t>thermolysis</a:t>
            </a:r>
            <a:r>
              <a:rPr lang="en-US" altLang="ru-RU" sz="2000" dirty="0">
                <a:latin typeface="Times New Roman" pitchFamily="18" charset="0"/>
                <a:cs typeface="Times New Roman" pitchFamily="18" charset="0"/>
              </a:rPr>
              <a:t> microspheres were heated to 800°C and were kept at this temperature for 2 hours to convert iron oxides to hematite</a:t>
            </a:r>
            <a:r>
              <a:rPr lang="en-US" altLang="ru-RU" sz="2000" dirty="0" smtClean="0">
                <a:latin typeface="Times New Roman" pitchFamily="18" charset="0"/>
                <a:cs typeface="Times New Roman" pitchFamily="18" charset="0"/>
              </a:rPr>
              <a:t>.</a:t>
            </a:r>
          </a:p>
          <a:p>
            <a:pPr algn="just"/>
            <a:endParaRPr lang="en-US" altLang="ru-RU" sz="2000" dirty="0">
              <a:latin typeface="Times New Roman" pitchFamily="18" charset="0"/>
              <a:cs typeface="Times New Roman" pitchFamily="18" charset="0"/>
            </a:endParaRPr>
          </a:p>
          <a:p>
            <a:pPr algn="just"/>
            <a:r>
              <a:rPr lang="en-US" altLang="ru-RU" sz="2000" dirty="0" smtClean="0">
                <a:latin typeface="Times New Roman" pitchFamily="18" charset="0"/>
                <a:cs typeface="Times New Roman" pitchFamily="18" charset="0"/>
              </a:rPr>
              <a:t>Calcined </a:t>
            </a:r>
            <a:r>
              <a:rPr lang="en-US" altLang="ru-RU" sz="2000" dirty="0">
                <a:latin typeface="Times New Roman" pitchFamily="18" charset="0"/>
                <a:cs typeface="Times New Roman" pitchFamily="18" charset="0"/>
              </a:rPr>
              <a:t>microspheres were introduced into the reaction mass in an amount of 10.0 %.</a:t>
            </a:r>
            <a:endParaRPr lang="ru-RU" altLang="ru-RU" sz="2000" dirty="0">
              <a:latin typeface="Times New Roman" pitchFamily="18" charset="0"/>
              <a:cs typeface="Times New Roman" pitchFamily="18" charset="0"/>
            </a:endParaRPr>
          </a:p>
        </p:txBody>
      </p:sp>
      <p:sp>
        <p:nvSpPr>
          <p:cNvPr id="2" name="TextBox 1"/>
          <p:cNvSpPr txBox="1"/>
          <p:nvPr/>
        </p:nvSpPr>
        <p:spPr>
          <a:xfrm>
            <a:off x="539552" y="1124744"/>
            <a:ext cx="184731" cy="369332"/>
          </a:xfrm>
          <a:prstGeom prst="rect">
            <a:avLst/>
          </a:prstGeom>
          <a:noFill/>
        </p:spPr>
        <p:txBody>
          <a:bodyPr wrap="none" rtlCol="0">
            <a:spAutoFit/>
          </a:bodyPr>
          <a:lstStyle/>
          <a:p>
            <a:endParaRPr lang="ru-RU" dirty="0"/>
          </a:p>
        </p:txBody>
      </p:sp>
      <p:sp>
        <p:nvSpPr>
          <p:cNvPr id="3" name="TextBox 2"/>
          <p:cNvSpPr txBox="1"/>
          <p:nvPr/>
        </p:nvSpPr>
        <p:spPr>
          <a:xfrm>
            <a:off x="2416618" y="3962344"/>
            <a:ext cx="4136582" cy="400110"/>
          </a:xfrm>
          <a:prstGeom prst="rect">
            <a:avLst/>
          </a:prstGeom>
          <a:noFill/>
        </p:spPr>
        <p:txBody>
          <a:bodyPr wrap="none" rtlCol="0">
            <a:spAutoFit/>
          </a:bodyPr>
          <a:lstStyle/>
          <a:p>
            <a:r>
              <a:rPr lang="en-US" sz="2000" b="1" dirty="0" smtClean="0">
                <a:latin typeface="Times New Roman" panose="02020603050405020304" pitchFamily="18" charset="0"/>
                <a:cs typeface="Times New Roman" panose="02020603050405020304" pitchFamily="18" charset="0"/>
              </a:rPr>
              <a:t>Table 4. </a:t>
            </a:r>
            <a:r>
              <a:rPr lang="en-US" sz="2000" dirty="0" smtClean="0">
                <a:latin typeface="Times New Roman" panose="02020603050405020304" pitchFamily="18" charset="0"/>
                <a:cs typeface="Times New Roman" panose="02020603050405020304" pitchFamily="18" charset="0"/>
              </a:rPr>
              <a:t>Composition of microspheres</a:t>
            </a:r>
            <a:endParaRPr lang="ru-RU"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191101" y="470263"/>
            <a:ext cx="9144000" cy="1143000"/>
          </a:xfrm>
        </p:spPr>
        <p:txBody>
          <a:bodyPr/>
          <a:lstStyle/>
          <a:p>
            <a:r>
              <a:rPr lang="en-US" sz="2800" b="1" dirty="0" smtClean="0">
                <a:latin typeface="Times New Roman" panose="02020603050405020304" pitchFamily="18" charset="0"/>
                <a:cs typeface="Times New Roman" panose="02020603050405020304" pitchFamily="18" charset="0"/>
              </a:rPr>
              <a:t>Main stages of thermal cracking</a:t>
            </a:r>
            <a:endParaRPr lang="ru-RU" sz="2800" b="1" dirty="0">
              <a:latin typeface="Times New Roman" panose="02020603050405020304" pitchFamily="18" charset="0"/>
              <a:cs typeface="Times New Roman" panose="02020603050405020304" pitchFamily="18" charset="0"/>
            </a:endParaRPr>
          </a:p>
        </p:txBody>
      </p:sp>
      <p:sp>
        <p:nvSpPr>
          <p:cNvPr id="8" name="Объект 7"/>
          <p:cNvSpPr>
            <a:spLocks noGrp="1"/>
          </p:cNvSpPr>
          <p:nvPr>
            <p:ph idx="1"/>
          </p:nvPr>
        </p:nvSpPr>
        <p:spPr/>
        <p:txBody>
          <a:bodyPr/>
          <a:lstStyle/>
          <a:p>
            <a:pPr marL="0" indent="0">
              <a:buNone/>
            </a:pPr>
            <a:r>
              <a:rPr lang="en-US" sz="2800" dirty="0" smtClean="0">
                <a:latin typeface="Times New Roman" panose="02020603050405020304" pitchFamily="18" charset="0"/>
                <a:cs typeface="Times New Roman" panose="02020603050405020304" pitchFamily="18" charset="0"/>
              </a:rPr>
              <a:t>Initiation</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X → 2R∙</a:t>
            </a:r>
            <a:endParaRPr lang="ru-RU" sz="2800" dirty="0">
              <a:latin typeface="Times New Roman" panose="02020603050405020304" pitchFamily="18" charset="0"/>
              <a:cs typeface="Times New Roman" panose="02020603050405020304" pitchFamily="18" charset="0"/>
            </a:endParaRPr>
          </a:p>
          <a:p>
            <a:pPr marL="0" indent="0">
              <a:buNone/>
            </a:pP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Pentane</a:t>
            </a:r>
            <a:r>
              <a:rPr lang="ru-RU"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example)</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43F5C484-A359-4C07-AFD2-B94BF7A07C00}" type="slidenum">
              <a:rPr lang="ru-RU" smtClean="0"/>
              <a:pPr/>
              <a:t>7</a:t>
            </a:fld>
            <a:endParaRPr lang="ru-RU"/>
          </a:p>
        </p:txBody>
      </p:sp>
      <p:pic>
        <p:nvPicPr>
          <p:cNvPr id="9" name="Рисунок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0947" y="4361072"/>
            <a:ext cx="4139952" cy="1273146"/>
          </a:xfrm>
          <a:prstGeom prst="rect">
            <a:avLst/>
          </a:prstGeom>
          <a:noFill/>
          <a:ln>
            <a:noFill/>
          </a:ln>
        </p:spPr>
      </p:pic>
      <p:pic>
        <p:nvPicPr>
          <p:cNvPr id="10" name="Рисунок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46998" y="2041411"/>
            <a:ext cx="4305901" cy="4639322"/>
          </a:xfrm>
          <a:prstGeom prst="rect">
            <a:avLst/>
          </a:prstGeom>
          <a:noFill/>
          <a:ln>
            <a:noFill/>
          </a:ln>
        </p:spPr>
      </p:pic>
    </p:spTree>
    <p:extLst>
      <p:ext uri="{BB962C8B-B14F-4D97-AF65-F5344CB8AC3E}">
        <p14:creationId xmlns:p14="http://schemas.microsoft.com/office/powerpoint/2010/main" val="3929223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Объект 7"/>
          <p:cNvSpPr>
            <a:spLocks noGrp="1"/>
          </p:cNvSpPr>
          <p:nvPr>
            <p:ph idx="1"/>
          </p:nvPr>
        </p:nvSpPr>
        <p:spPr/>
        <p:txBody>
          <a:bodyPr/>
          <a:lstStyle/>
          <a:p>
            <a:pPr marL="0" indent="0">
              <a:buNone/>
            </a:pPr>
            <a:r>
              <a:rPr lang="en-US" sz="2800" dirty="0">
                <a:latin typeface="Times New Roman" panose="02020603050405020304" pitchFamily="18" charset="0"/>
                <a:cs typeface="Times New Roman" panose="02020603050405020304" pitchFamily="18" charset="0"/>
              </a:rPr>
              <a:t>Chain </a:t>
            </a:r>
            <a:r>
              <a:rPr lang="en-US" sz="2800" dirty="0" smtClean="0">
                <a:latin typeface="Times New Roman" panose="02020603050405020304" pitchFamily="18" charset="0"/>
                <a:cs typeface="Times New Roman" panose="02020603050405020304" pitchFamily="18" charset="0"/>
              </a:rPr>
              <a:t>continues</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R∙ + R’H → RH + R’∙</a:t>
            </a:r>
            <a:endParaRPr lang="ru-RU"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R∙ + CH</a:t>
            </a:r>
            <a:r>
              <a:rPr lang="en-US" sz="2800" baseline="-250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 = CHR’ → RCH</a:t>
            </a:r>
            <a:r>
              <a:rPr lang="en-US" sz="2800" baseline="-250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C∙HR’</a:t>
            </a:r>
            <a:endParaRPr lang="ru-RU" sz="2800" dirty="0">
              <a:latin typeface="Times New Roman" panose="02020603050405020304" pitchFamily="18" charset="0"/>
              <a:cs typeface="Times New Roman" panose="02020603050405020304" pitchFamily="18" charset="0"/>
            </a:endParaRPr>
          </a:p>
          <a:p>
            <a:pPr marL="0" indent="0">
              <a:buNone/>
            </a:pPr>
            <a:endParaRPr lang="ru-RU" sz="2800"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Pentane (example)</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43F5C484-A359-4C07-AFD2-B94BF7A07C00}" type="slidenum">
              <a:rPr lang="ru-RU" smtClean="0"/>
              <a:pPr/>
              <a:t>8</a:t>
            </a:fld>
            <a:endParaRPr lang="ru-RU"/>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653136"/>
            <a:ext cx="6634355" cy="1655589"/>
          </a:xfrm>
          <a:prstGeom prst="rect">
            <a:avLst/>
          </a:prstGeom>
          <a:noFill/>
          <a:ln>
            <a:noFill/>
          </a:ln>
        </p:spPr>
      </p:pic>
    </p:spTree>
    <p:extLst>
      <p:ext uri="{BB962C8B-B14F-4D97-AF65-F5344CB8AC3E}">
        <p14:creationId xmlns:p14="http://schemas.microsoft.com/office/powerpoint/2010/main" val="3657308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Объект 7"/>
          <p:cNvSpPr>
            <a:spLocks noGrp="1"/>
          </p:cNvSpPr>
          <p:nvPr>
            <p:ph idx="1"/>
          </p:nvPr>
        </p:nvSpPr>
        <p:spPr/>
        <p:txBody>
          <a:bodyPr/>
          <a:lstStyle/>
          <a:p>
            <a:pPr marL="0" indent="0">
              <a:buNone/>
            </a:pPr>
            <a:r>
              <a:rPr lang="en-US" sz="2800" dirty="0">
                <a:latin typeface="Times New Roman" panose="02020603050405020304" pitchFamily="18" charset="0"/>
                <a:cs typeface="Times New Roman" panose="02020603050405020304" pitchFamily="18" charset="0"/>
              </a:rPr>
              <a:t>Chain </a:t>
            </a:r>
            <a:r>
              <a:rPr lang="en-US" sz="2800" dirty="0" smtClean="0">
                <a:latin typeface="Times New Roman" panose="02020603050405020304" pitchFamily="18" charset="0"/>
                <a:cs typeface="Times New Roman" panose="02020603050405020304" pitchFamily="18" charset="0"/>
              </a:rPr>
              <a:t>breaks</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marL="0" indent="0">
              <a:buNone/>
            </a:pPr>
            <a:r>
              <a:rPr lang="ru-RU" sz="28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R</a:t>
            </a:r>
            <a:r>
              <a:rPr lang="ru-RU" sz="2800" dirty="0">
                <a:latin typeface="Times New Roman" panose="02020603050405020304" pitchFamily="18" charset="0"/>
                <a:cs typeface="Times New Roman" panose="02020603050405020304" pitchFamily="18" charset="0"/>
              </a:rPr>
              <a:t>∙ → </a:t>
            </a:r>
            <a:r>
              <a:rPr lang="en-US" sz="2800" dirty="0">
                <a:latin typeface="Times New Roman" panose="02020603050405020304" pitchFamily="18" charset="0"/>
                <a:cs typeface="Times New Roman" panose="02020603050405020304" pitchFamily="18" charset="0"/>
              </a:rPr>
              <a:t>R</a:t>
            </a:r>
            <a:r>
              <a:rPr lang="ru-RU" sz="2800" baseline="-25000" dirty="0">
                <a:latin typeface="Times New Roman" panose="02020603050405020304" pitchFamily="18" charset="0"/>
                <a:cs typeface="Times New Roman" panose="02020603050405020304" pitchFamily="18" charset="0"/>
              </a:rPr>
              <a:t>2</a:t>
            </a:r>
            <a:endParaRPr lang="ru-RU"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R</a:t>
            </a:r>
            <a:r>
              <a:rPr lang="ru-RU" sz="2800" dirty="0">
                <a:latin typeface="Times New Roman" panose="02020603050405020304" pitchFamily="18" charset="0"/>
                <a:cs typeface="Times New Roman" panose="02020603050405020304" pitchFamily="18" charset="0"/>
              </a:rPr>
              <a:t>∙ + </a:t>
            </a:r>
            <a:r>
              <a:rPr lang="en-US" sz="2800" dirty="0" smtClean="0">
                <a:latin typeface="Times New Roman" panose="02020603050405020304" pitchFamily="18" charset="0"/>
                <a:cs typeface="Times New Roman" panose="02020603050405020304" pitchFamily="18" charset="0"/>
              </a:rPr>
              <a:t>R</a:t>
            </a:r>
            <a:r>
              <a:rPr lang="ru-RU" sz="2800"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R</a:t>
            </a:r>
            <a:r>
              <a:rPr lang="ru-RU" sz="2800" dirty="0">
                <a:latin typeface="Times New Roman" panose="02020603050405020304" pitchFamily="18" charset="0"/>
                <a:cs typeface="Times New Roman" panose="02020603050405020304" pitchFamily="18" charset="0"/>
              </a:rPr>
              <a:t>’ + </a:t>
            </a:r>
            <a:r>
              <a:rPr lang="en-US" sz="2800" dirty="0">
                <a:latin typeface="Times New Roman" panose="02020603050405020304" pitchFamily="18" charset="0"/>
                <a:cs typeface="Times New Roman" panose="02020603050405020304" pitchFamily="18" charset="0"/>
              </a:rPr>
              <a:t>R</a:t>
            </a:r>
            <a:r>
              <a:rPr lang="ru-RU" sz="2800" dirty="0">
                <a:latin typeface="Times New Roman" panose="02020603050405020304" pitchFamily="18" charset="0"/>
                <a:cs typeface="Times New Roman" panose="02020603050405020304" pitchFamily="18" charset="0"/>
              </a:rPr>
              <a:t>’’</a:t>
            </a:r>
          </a:p>
          <a:p>
            <a:pPr marL="0" indent="0">
              <a:buNone/>
            </a:pP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Pentane (example)</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43F5C484-A359-4C07-AFD2-B94BF7A07C00}" type="slidenum">
              <a:rPr lang="ru-RU" smtClean="0"/>
              <a:pPr/>
              <a:t>9</a:t>
            </a:fld>
            <a:endParaRPr lang="ru-RU"/>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581128"/>
            <a:ext cx="7428975" cy="1998827"/>
          </a:xfrm>
          <a:prstGeom prst="rect">
            <a:avLst/>
          </a:prstGeom>
          <a:noFill/>
          <a:ln>
            <a:noFill/>
          </a:ln>
        </p:spPr>
      </p:pic>
    </p:spTree>
    <p:extLst>
      <p:ext uri="{BB962C8B-B14F-4D97-AF65-F5344CB8AC3E}">
        <p14:creationId xmlns:p14="http://schemas.microsoft.com/office/powerpoint/2010/main" val="380830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6389</TotalTime>
  <Words>1845</Words>
  <Application>Microsoft Office PowerPoint</Application>
  <PresentationFormat>Экран (4:3)</PresentationFormat>
  <Paragraphs>521</Paragraphs>
  <Slides>21</Slides>
  <Notes>21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Arial Cyr</vt:lpstr>
      <vt:lpstr>Calibri</vt:lpstr>
      <vt:lpstr>Times New Roman</vt:lpstr>
      <vt:lpstr>Тема Office</vt:lpstr>
      <vt:lpstr>Combined conversion of petroleum residue and vegetable oil</vt:lpstr>
      <vt:lpstr>Презентация PowerPoint</vt:lpstr>
      <vt:lpstr>Table 1. Physicochemical parameters of the Zuunbayan fuel oil residue</vt:lpstr>
      <vt:lpstr>Table 3. Characteristics of sunflower oil</vt:lpstr>
      <vt:lpstr>Презентация PowerPoint</vt:lpstr>
      <vt:lpstr>Презентация PowerPoint</vt:lpstr>
      <vt:lpstr>Main stages of thermal cracking</vt:lpstr>
      <vt:lpstr>Презентация PowerPoint</vt:lpstr>
      <vt:lpstr>Презентация PowerPoint</vt:lpstr>
      <vt:lpstr>Coke formation</vt:lpstr>
      <vt:lpstr>Презентация PowerPoint</vt:lpstr>
      <vt:lpstr>Презентация PowerPoint</vt:lpstr>
      <vt:lpstr>Презентация PowerPoint</vt:lpstr>
      <vt:lpstr>Yield of distillate fractions</vt:lpstr>
      <vt:lpstr>Yields of products</vt:lpstr>
      <vt:lpstr>Презентация PowerPoint</vt:lpstr>
      <vt:lpstr>Yields of products</vt:lpstr>
      <vt:lpstr>Презентация PowerPoint</vt:lpstr>
      <vt:lpstr>Презентация PowerPoint</vt:lpstr>
      <vt:lpstr>Презентация PowerPoint</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KoD.nO^ZOmbIE</dc:creator>
  <cp:lastModifiedBy>Пользователь</cp:lastModifiedBy>
  <cp:revision>552</cp:revision>
  <dcterms:created xsi:type="dcterms:W3CDTF">2017-04-25T11:10:03Z</dcterms:created>
  <dcterms:modified xsi:type="dcterms:W3CDTF">2020-05-17T13:06:07Z</dcterms:modified>
</cp:coreProperties>
</file>