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0" r:id="rId1"/>
  </p:sldMasterIdLst>
  <p:notesMasterIdLst>
    <p:notesMasterId r:id="rId13"/>
  </p:notesMasterIdLst>
  <p:sldIdLst>
    <p:sldId id="256" r:id="rId2"/>
    <p:sldId id="258" r:id="rId3"/>
    <p:sldId id="257" r:id="rId4"/>
    <p:sldId id="261" r:id="rId5"/>
    <p:sldId id="259" r:id="rId6"/>
    <p:sldId id="260" r:id="rId7"/>
    <p:sldId id="263" r:id="rId8"/>
    <p:sldId id="264" r:id="rId9"/>
    <p:sldId id="265" r:id="rId10"/>
    <p:sldId id="266"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1119" autoAdjust="0"/>
  </p:normalViewPr>
  <p:slideViewPr>
    <p:cSldViewPr snapToGrid="0">
      <p:cViewPr>
        <p:scale>
          <a:sx n="67" d="100"/>
          <a:sy n="67" d="100"/>
        </p:scale>
        <p:origin x="-7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_____Microsoft_Excel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b="1" dirty="0"/>
          </a:p>
        </c:rich>
      </c:tx>
      <c:layout/>
      <c:overlay val="0"/>
      <c:spPr>
        <a:noFill/>
        <a:ln>
          <a:noFill/>
        </a:ln>
        <a:effectLst/>
      </c:spPr>
    </c:title>
    <c:autoTitleDeleted val="0"/>
    <c:plotArea>
      <c:layout>
        <c:manualLayout>
          <c:layoutTarget val="inner"/>
          <c:xMode val="edge"/>
          <c:yMode val="edge"/>
          <c:x val="0.11424387052618455"/>
          <c:y val="0.16017435396165924"/>
          <c:w val="0.77669535804501666"/>
          <c:h val="0.7611495906917366"/>
        </c:manualLayout>
      </c:layout>
      <c:pieChart>
        <c:varyColors val="1"/>
        <c:ser>
          <c:idx val="0"/>
          <c:order val="0"/>
          <c:tx>
            <c:strRef>
              <c:f>Лист7!$C$1</c:f>
              <c:strCache>
                <c:ptCount val="1"/>
                <c:pt idx="0">
                  <c:v>1Н</c:v>
                </c:pt>
              </c:strCache>
            </c:strRef>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Pt>
            <c:idx val="8"/>
            <c:bubble3D val="0"/>
            <c:spPr>
              <a:solidFill>
                <a:schemeClr val="accent3">
                  <a:lumMod val="60000"/>
                </a:schemeClr>
              </a:solidFill>
              <a:ln>
                <a:noFill/>
              </a:ln>
              <a:effectLst/>
            </c:spPr>
          </c:dPt>
          <c:dLbls>
            <c:dLbl>
              <c:idx val="0"/>
              <c:layout>
                <c:manualLayout>
                  <c:x val="-0.19497444418040227"/>
                  <c:y val="-0.20835114938275337"/>
                </c:manualLayout>
              </c:layout>
              <c:dLblPos val="bestFit"/>
              <c:showLegendKey val="0"/>
              <c:showVal val="1"/>
              <c:showCatName val="1"/>
              <c:showSerName val="0"/>
              <c:showPercent val="0"/>
              <c:showBubbleSize val="0"/>
              <c:separator>-</c:separator>
              <c:extLst>
                <c:ext xmlns:c15="http://schemas.microsoft.com/office/drawing/2012/chart" uri="{CE6537A1-D6FC-4f65-9D91-7224C49458BB}">
                  <c15:layout/>
                </c:ext>
              </c:extLst>
            </c:dLbl>
            <c:dLbl>
              <c:idx val="2"/>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dLblPos val="bestFit"/>
              <c:showLegendKey val="0"/>
              <c:showVal val="1"/>
              <c:showCatName val="1"/>
              <c:showSerName val="0"/>
              <c:showPercent val="0"/>
              <c:showBubbleSize val="0"/>
            </c:dLbl>
            <c:dLbl>
              <c:idx val="3"/>
              <c:layout>
                <c:manualLayout>
                  <c:x val="0.10674599619000129"/>
                  <c:y val="8.83594050499249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ru-RU"/>
                </a:p>
              </c:txPr>
              <c:dLblPos val="bestFit"/>
              <c:showLegendKey val="0"/>
              <c:showVal val="1"/>
              <c:showCatName val="1"/>
              <c:showSerName val="0"/>
              <c:showPercent val="0"/>
              <c:showBubbleSize val="0"/>
              <c:separator>-</c:separator>
              <c:extLst>
                <c:ext xmlns:c15="http://schemas.microsoft.com/office/drawing/2012/chart" uri="{CE6537A1-D6FC-4f65-9D91-7224C49458BB}">
                  <c15:layout>
                    <c:manualLayout>
                      <c:w val="0.10822753249991235"/>
                      <c:h val="6.4205532756340028E-2"/>
                    </c:manualLayout>
                  </c15:layout>
                </c:ext>
              </c:extLst>
            </c:dLbl>
            <c:dLbl>
              <c:idx val="6"/>
              <c:layout/>
              <c:tx>
                <c:rich>
                  <a:bodyPr/>
                  <a:lstStyle/>
                  <a:p>
                    <a:r>
                      <a:rPr lang="en-US" sz="1400" dirty="0" smtClean="0">
                        <a:solidFill>
                          <a:schemeClr val="tx1"/>
                        </a:solidFill>
                      </a:rPr>
                      <a:t>Mg-1,71</a:t>
                    </a:r>
                    <a:endParaRPr lang="en-US" dirty="0" smtClean="0"/>
                  </a:p>
                </c:rich>
              </c:tx>
              <c:dLblPos val="bestFit"/>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dLbl>
              <c:idx val="7"/>
              <c:layout/>
              <c:tx>
                <c:rich>
                  <a:bodyPr/>
                  <a:lstStyle/>
                  <a:p>
                    <a:r>
                      <a:rPr lang="en-US" sz="1400" dirty="0" smtClean="0">
                        <a:solidFill>
                          <a:schemeClr val="tx1"/>
                        </a:solidFill>
                      </a:rPr>
                      <a:t>Ti-1,14</a:t>
                    </a:r>
                    <a:endParaRPr lang="en-US" dirty="0" smtClean="0"/>
                  </a:p>
                </c:rich>
              </c:tx>
              <c:dLblPos val="bestFit"/>
              <c:showLegendKey val="0"/>
              <c:showVal val="1"/>
              <c:showCatName val="1"/>
              <c:showSerName val="0"/>
              <c:showPercent val="0"/>
              <c:showBubbleSize val="0"/>
              <c:separator>-</c:separator>
              <c:extLst>
                <c:ext xmlns:c15="http://schemas.microsoft.com/office/drawing/2012/chart" uri="{CE6537A1-D6FC-4f65-9D91-7224C49458BB}">
                  <c15:layout/>
                  <c15:dlblFieldTable/>
                  <c15:showDataLabelsRange val="0"/>
                </c:ext>
              </c:extLst>
            </c:dLbl>
            <c:dLbl>
              <c:idx val="8"/>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r>
                      <a:rPr lang="en-US" sz="1400" dirty="0" smtClean="0">
                        <a:solidFill>
                          <a:schemeClr val="tx1"/>
                        </a:solidFill>
                      </a:rPr>
                      <a:t>Trace elements &lt;0,1% </a:t>
                    </a:r>
                  </a:p>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chemeClr val="tx1"/>
                        </a:solidFill>
                        <a:latin typeface="+mn-lt"/>
                        <a:ea typeface="+mn-ea"/>
                        <a:cs typeface="+mn-cs"/>
                      </a:defRPr>
                    </a:pPr>
                    <a:endParaRPr lang="ru-RU" dirty="0"/>
                  </a:p>
                </c:rich>
              </c:tx>
              <c:spPr>
                <a:noFill/>
                <a:ln>
                  <a:noFill/>
                </a:ln>
                <a:effectLst/>
              </c:spPr>
              <c:dLblPos val="bestFit"/>
              <c:showLegendKey val="0"/>
              <c:showVal val="1"/>
              <c:showCatName val="1"/>
              <c:showSerName val="0"/>
              <c:showPercent val="0"/>
              <c:showBubbleSize val="0"/>
              <c:separator>-</c:separator>
              <c:extLst>
                <c:ext xmlns:c15="http://schemas.microsoft.com/office/drawing/2012/chart" uri="{CE6537A1-D6FC-4f65-9D91-7224C49458BB}">
                  <c15:layout>
                    <c:manualLayout>
                      <c:w val="0.33519840866879497"/>
                      <c:h val="8.5326825161448475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ru-RU"/>
              </a:p>
            </c:txPr>
            <c:dLblPos val="bestFit"/>
            <c:showLegendKey val="0"/>
            <c:showVal val="1"/>
            <c:showCatName val="1"/>
            <c:showSerName val="0"/>
            <c:showPercent val="0"/>
            <c:showBubbleSize val="0"/>
            <c:separator>-</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Лист7!$A$2:$A$9</c:f>
              <c:strCache>
                <c:ptCount val="8"/>
                <c:pt idx="0">
                  <c:v>  Si</c:v>
                </c:pt>
                <c:pt idx="1">
                  <c:v>  Al</c:v>
                </c:pt>
                <c:pt idx="2">
                  <c:v>  Fe</c:v>
                </c:pt>
                <c:pt idx="3">
                  <c:v>  K</c:v>
                </c:pt>
                <c:pt idx="4">
                  <c:v>  Ca</c:v>
                </c:pt>
                <c:pt idx="5">
                  <c:v>  Na</c:v>
                </c:pt>
                <c:pt idx="6">
                  <c:v>  Mg</c:v>
                </c:pt>
                <c:pt idx="7">
                  <c:v>  Ti</c:v>
                </c:pt>
              </c:strCache>
            </c:strRef>
          </c:cat>
          <c:val>
            <c:numRef>
              <c:f>Лист7!$C$2:$C$10</c:f>
              <c:numCache>
                <c:formatCode>General</c:formatCode>
                <c:ptCount val="9"/>
                <c:pt idx="0">
                  <c:v>63.34</c:v>
                </c:pt>
                <c:pt idx="1">
                  <c:v>13.6</c:v>
                </c:pt>
                <c:pt idx="2">
                  <c:v>8.93</c:v>
                </c:pt>
                <c:pt idx="3">
                  <c:v>4.76</c:v>
                </c:pt>
                <c:pt idx="4">
                  <c:v>3.08</c:v>
                </c:pt>
                <c:pt idx="5">
                  <c:v>2.04</c:v>
                </c:pt>
                <c:pt idx="6">
                  <c:v>1.71</c:v>
                </c:pt>
                <c:pt idx="7">
                  <c:v>1.44</c:v>
                </c:pt>
                <c:pt idx="8">
                  <c:v>1.0999999999999943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500" b="1" i="0" u="none" strike="noStrike" baseline="0" dirty="0" smtClean="0">
                <a:solidFill>
                  <a:srgbClr val="0033CC"/>
                </a:solidFill>
                <a:effectLst/>
              </a:rPr>
              <a:t>Average content the</a:t>
            </a:r>
            <a:r>
              <a:rPr lang="ru-RU" sz="1500" b="1" i="0" u="none" strike="noStrike" baseline="0" dirty="0" smtClean="0">
                <a:solidFill>
                  <a:srgbClr val="0033CC"/>
                </a:solidFill>
                <a:effectLst/>
              </a:rPr>
              <a:t> </a:t>
            </a:r>
            <a:r>
              <a:rPr lang="en-US" sz="1500" b="1" i="0" u="none" strike="noStrike" baseline="0" dirty="0" smtClean="0">
                <a:solidFill>
                  <a:srgbClr val="0033CC"/>
                </a:solidFill>
                <a:effectLst/>
              </a:rPr>
              <a:t>t</a:t>
            </a:r>
            <a:r>
              <a:rPr lang="en-US" sz="1500" b="1" dirty="0" smtClean="0">
                <a:solidFill>
                  <a:srgbClr val="0033CC"/>
                </a:solidFill>
                <a:effectLst/>
              </a:rPr>
              <a:t>oxic elements (%) </a:t>
            </a:r>
            <a:endParaRPr lang="ru-RU" sz="1500" dirty="0">
              <a:solidFill>
                <a:srgbClr val="0033CC"/>
              </a:solidFill>
              <a:effectLst/>
            </a:endParaRPr>
          </a:p>
        </c:rich>
      </c:tx>
      <c:layout/>
      <c:overlay val="0"/>
      <c:spPr>
        <a:noFill/>
        <a:ln>
          <a:noFill/>
        </a:ln>
        <a:effectLst/>
      </c:spPr>
    </c:title>
    <c:autoTitleDeleted val="0"/>
    <c:plotArea>
      <c:layout>
        <c:manualLayout>
          <c:layoutTarget val="inner"/>
          <c:xMode val="edge"/>
          <c:yMode val="edge"/>
          <c:x val="9.5664741366888767E-2"/>
          <c:y val="0.12523901034495874"/>
          <c:w val="0.70122448387073344"/>
          <c:h val="0.82797665077162674"/>
        </c:manualLayout>
      </c:layout>
      <c:pieChart>
        <c:varyColors val="1"/>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b="1" i="0" baseline="0" dirty="0" smtClean="0">
                <a:solidFill>
                  <a:sysClr val="windowText" lastClr="000000"/>
                </a:solidFill>
                <a:effectLst/>
              </a:rPr>
              <a:t>Fig.2. Average </a:t>
            </a:r>
            <a:r>
              <a:rPr lang="en-US" sz="1800" b="1" i="0" baseline="0" dirty="0">
                <a:solidFill>
                  <a:sysClr val="windowText" lastClr="000000"/>
                </a:solidFill>
                <a:effectLst/>
              </a:rPr>
              <a:t>content the</a:t>
            </a:r>
            <a:r>
              <a:rPr lang="ru-RU" sz="1800" b="1" i="0" baseline="0" dirty="0">
                <a:solidFill>
                  <a:sysClr val="windowText" lastClr="000000"/>
                </a:solidFill>
                <a:effectLst/>
              </a:rPr>
              <a:t> </a:t>
            </a:r>
            <a:r>
              <a:rPr lang="en-US" sz="1800" b="1" i="0" baseline="0" dirty="0">
                <a:solidFill>
                  <a:sysClr val="windowText" lastClr="000000"/>
                </a:solidFill>
                <a:effectLst/>
              </a:rPr>
              <a:t>toxic elements (%) </a:t>
            </a:r>
            <a:endParaRPr lang="ru-RU" dirty="0">
              <a:solidFill>
                <a:sysClr val="windowText" lastClr="000000"/>
              </a:solidFill>
              <a:effectLst/>
            </a:endParaRPr>
          </a:p>
        </c:rich>
      </c:tx>
      <c:layout>
        <c:manualLayout>
          <c:xMode val="edge"/>
          <c:yMode val="edge"/>
          <c:x val="6.333468780473657E-2"/>
          <c:y val="0.94162959759865694"/>
        </c:manualLayout>
      </c:layout>
      <c:overlay val="0"/>
      <c:spPr>
        <a:noFill/>
        <a:ln>
          <a:noFill/>
        </a:ln>
        <a:effectLst/>
      </c:spPr>
    </c:title>
    <c:autoTitleDeleted val="0"/>
    <c:plotArea>
      <c:layout>
        <c:manualLayout>
          <c:layoutTarget val="inner"/>
          <c:xMode val="edge"/>
          <c:yMode val="edge"/>
          <c:x val="0.11870658064162028"/>
          <c:y val="8.742740727280357E-2"/>
          <c:w val="0.71960368145951104"/>
          <c:h val="0.8205726126411893"/>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effectLst>
                <a:outerShdw blurRad="57150" dist="19050" dir="5400000" algn="ctr" rotWithShape="0">
                  <a:srgbClr val="000000">
                    <a:alpha val="63000"/>
                  </a:srgbClr>
                </a:outerShdw>
              </a:effectLst>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effectLst>
                <a:outerShdw blurRad="57150" dist="19050" dir="5400000" algn="ctr" rotWithShape="0">
                  <a:srgbClr val="000000">
                    <a:alpha val="63000"/>
                  </a:srgbClr>
                </a:outerShdw>
              </a:effectLst>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effectLst>
                <a:outerShdw blurRad="57150" dist="19050" dir="5400000" algn="ctr" rotWithShape="0">
                  <a:srgbClr val="000000">
                    <a:alpha val="63000"/>
                  </a:srgbClr>
                </a:outerShdw>
              </a:effectLst>
            </c:spPr>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effectLst>
                <a:outerShdw blurRad="57150" dist="19050" dir="5400000" algn="ctr" rotWithShape="0">
                  <a:srgbClr val="000000">
                    <a:alpha val="63000"/>
                  </a:srgbClr>
                </a:outerShdw>
              </a:effectLst>
            </c:spPr>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effectLst>
                <a:outerShdw blurRad="57150" dist="19050" dir="5400000" algn="ctr" rotWithShape="0">
                  <a:srgbClr val="000000">
                    <a:alpha val="63000"/>
                  </a:srgbClr>
                </a:outerShdw>
              </a:effectLst>
            </c:spPr>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effectLst>
                <a:outerShdw blurRad="57150" dist="19050" dir="5400000" algn="ctr" rotWithShape="0">
                  <a:srgbClr val="000000">
                    <a:alpha val="63000"/>
                  </a:srgbClr>
                </a:outerShdw>
              </a:effectLst>
            </c:spPr>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effectLst>
                <a:outerShdw blurRad="57150" dist="19050" dir="5400000" algn="ctr" rotWithShape="0">
                  <a:srgbClr val="000000">
                    <a:alpha val="63000"/>
                  </a:srgbClr>
                </a:outerShdw>
              </a:effectLst>
            </c:spPr>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effectLst>
                <a:outerShdw blurRad="57150" dist="19050" dir="5400000" algn="ctr" rotWithShape="0">
                  <a:srgbClr val="000000">
                    <a:alpha val="63000"/>
                  </a:srgbClr>
                </a:outerShdw>
              </a:effectLst>
            </c:spPr>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effectLst>
                <a:outerShdw blurRad="57150" dist="19050" dir="5400000" algn="ctr" rotWithShape="0">
                  <a:srgbClr val="000000">
                    <a:alpha val="63000"/>
                  </a:srgbClr>
                </a:outerShdw>
              </a:effectLst>
            </c:spPr>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ru-RU"/>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Лист3!$H$9:$H$17</c:f>
              <c:strCache>
                <c:ptCount val="9"/>
                <c:pt idx="0">
                  <c:v>Mn</c:v>
                </c:pt>
                <c:pt idx="1">
                  <c:v>Hg</c:v>
                </c:pt>
                <c:pt idx="2">
                  <c:v>Pb</c:v>
                </c:pt>
                <c:pt idx="3">
                  <c:v>Cd</c:v>
                </c:pt>
                <c:pt idx="4">
                  <c:v>Ni</c:v>
                </c:pt>
                <c:pt idx="5">
                  <c:v>V</c:v>
                </c:pt>
                <c:pt idx="6">
                  <c:v> Zn</c:v>
                </c:pt>
                <c:pt idx="7">
                  <c:v>Cu</c:v>
                </c:pt>
                <c:pt idx="8">
                  <c:v>As</c:v>
                </c:pt>
              </c:strCache>
            </c:strRef>
          </c:cat>
          <c:val>
            <c:numRef>
              <c:f>Лист3!$I$9:$I$17</c:f>
              <c:numCache>
                <c:formatCode>General</c:formatCode>
                <c:ptCount val="9"/>
                <c:pt idx="0">
                  <c:v>0.24199999999999999</c:v>
                </c:pt>
                <c:pt idx="1">
                  <c:v>2.0999999999999999E-3</c:v>
                </c:pt>
                <c:pt idx="2">
                  <c:v>3.8E-3</c:v>
                </c:pt>
                <c:pt idx="3">
                  <c:v>1.6000000000000001E-3</c:v>
                </c:pt>
                <c:pt idx="4">
                  <c:v>1.8100000000000002E-2</c:v>
                </c:pt>
                <c:pt idx="5">
                  <c:v>3.1600000000000003E-2</c:v>
                </c:pt>
                <c:pt idx="6">
                  <c:v>2.4199999999999999E-2</c:v>
                </c:pt>
                <c:pt idx="7">
                  <c:v>9.1999999999999998E-3</c:v>
                </c:pt>
                <c:pt idx="8">
                  <c:v>2.7000000000000001E-3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5189790757557005"/>
          <c:y val="6.6702274782519652E-2"/>
          <c:w val="0.14612184067985939"/>
          <c:h val="0.80782836840744598"/>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D5BF5-A9DE-4508-979C-9C2691844C8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48C52953-6A08-4451-9619-72D1DB72A5DC}">
      <dgm:prSet custT="1"/>
      <dgm:spPr/>
      <dgm:t>
        <a:bodyPr lIns="90000" tIns="90000" rIns="90000" bIns="90000"/>
        <a:lstStyle/>
        <a:p>
          <a:r>
            <a:rPr lang="en-US" sz="2400" dirty="0" smtClean="0"/>
            <a:t>Mineral and organic fertilizers</a:t>
          </a:r>
          <a:endParaRPr lang="ru-RU" sz="2400" dirty="0"/>
        </a:p>
      </dgm:t>
    </dgm:pt>
    <dgm:pt modelId="{22F76881-4FC2-42FD-AA8D-9859F2B39E13}" type="parTrans" cxnId="{D764C90F-C991-409A-B760-D01747E057DF}">
      <dgm:prSet/>
      <dgm:spPr/>
      <dgm:t>
        <a:bodyPr/>
        <a:lstStyle/>
        <a:p>
          <a:endParaRPr lang="ru-RU"/>
        </a:p>
      </dgm:t>
    </dgm:pt>
    <dgm:pt modelId="{A03EFD3B-7FDC-40DA-A95E-2466AF08C3E1}" type="sibTrans" cxnId="{D764C90F-C991-409A-B760-D01747E057DF}">
      <dgm:prSet/>
      <dgm:spPr/>
      <dgm:t>
        <a:bodyPr/>
        <a:lstStyle/>
        <a:p>
          <a:endParaRPr lang="ru-RU"/>
        </a:p>
      </dgm:t>
    </dgm:pt>
    <dgm:pt modelId="{5307126B-9962-4A86-AD15-0E5C4280B776}">
      <dgm:prSet custT="1"/>
      <dgm:spPr/>
      <dgm:t>
        <a:bodyPr/>
        <a:lstStyle/>
        <a:p>
          <a:r>
            <a:rPr lang="en-US" sz="2800" dirty="0" smtClean="0"/>
            <a:t> </a:t>
          </a:r>
          <a:r>
            <a:rPr lang="en-US" sz="2600" dirty="0" smtClean="0"/>
            <a:t>Pesticides</a:t>
          </a:r>
          <a:endParaRPr lang="ru-RU" sz="2600" dirty="0"/>
        </a:p>
      </dgm:t>
    </dgm:pt>
    <dgm:pt modelId="{B2921027-5DA1-4B0F-8A33-EED891EA9A52}" type="parTrans" cxnId="{43A55329-B59E-42C2-853F-FFE78BF24B00}">
      <dgm:prSet/>
      <dgm:spPr/>
      <dgm:t>
        <a:bodyPr/>
        <a:lstStyle/>
        <a:p>
          <a:endParaRPr lang="ru-RU"/>
        </a:p>
      </dgm:t>
    </dgm:pt>
    <dgm:pt modelId="{2BC0458E-7D03-4BCB-8133-84AE6EBC42C7}" type="sibTrans" cxnId="{43A55329-B59E-42C2-853F-FFE78BF24B00}">
      <dgm:prSet/>
      <dgm:spPr>
        <a:pattFill prst="pct5">
          <a:fgClr>
            <a:schemeClr val="accent1">
              <a:hueOff val="0"/>
              <a:satOff val="0"/>
              <a:lumOff val="0"/>
            </a:schemeClr>
          </a:fgClr>
          <a:bgClr>
            <a:schemeClr val="bg1"/>
          </a:bgClr>
        </a:pattFill>
      </dgm:spPr>
      <dgm:t>
        <a:bodyPr/>
        <a:lstStyle/>
        <a:p>
          <a:endParaRPr lang="ru-RU"/>
        </a:p>
      </dgm:t>
    </dgm:pt>
    <dgm:pt modelId="{3E3CE3EF-E537-47E2-B08F-24219790484E}">
      <dgm:prSet custT="1"/>
      <dgm:spPr/>
      <dgm:t>
        <a:bodyPr/>
        <a:lstStyle/>
        <a:p>
          <a:r>
            <a:rPr lang="en-US" sz="2600" dirty="0" smtClean="0"/>
            <a:t>Household waste</a:t>
          </a:r>
          <a:endParaRPr lang="ru-RU" sz="2600" dirty="0"/>
        </a:p>
      </dgm:t>
    </dgm:pt>
    <dgm:pt modelId="{B27E25A3-1132-4D9E-B7B1-B5077C976A16}" type="parTrans" cxnId="{725517BA-9F84-4841-87B3-36C3FF86E790}">
      <dgm:prSet/>
      <dgm:spPr/>
      <dgm:t>
        <a:bodyPr/>
        <a:lstStyle/>
        <a:p>
          <a:endParaRPr lang="ru-RU"/>
        </a:p>
      </dgm:t>
    </dgm:pt>
    <dgm:pt modelId="{6C178A14-BCE1-43EE-BA38-48284C5A3FD7}" type="sibTrans" cxnId="{725517BA-9F84-4841-87B3-36C3FF86E790}">
      <dgm:prSet/>
      <dgm:spPr/>
      <dgm:t>
        <a:bodyPr/>
        <a:lstStyle/>
        <a:p>
          <a:endParaRPr lang="ru-RU"/>
        </a:p>
      </dgm:t>
    </dgm:pt>
    <dgm:pt modelId="{535D895D-6A01-42DE-8E6E-0BEBC1BE68ED}">
      <dgm:prSet custT="1"/>
      <dgm:spPr/>
      <dgm:t>
        <a:bodyPr lIns="90000" tIns="90000" rIns="90000" bIns="90000"/>
        <a:lstStyle/>
        <a:p>
          <a:r>
            <a:rPr lang="en-US" sz="2600" dirty="0" smtClean="0"/>
            <a:t>Heavy metals</a:t>
          </a:r>
          <a:endParaRPr lang="ru-RU" sz="2600" dirty="0"/>
        </a:p>
      </dgm:t>
    </dgm:pt>
    <dgm:pt modelId="{636F0557-E730-4677-9040-6AED74EB50D2}" type="parTrans" cxnId="{02A10008-6C9F-42E2-BAB7-D08C63009277}">
      <dgm:prSet/>
      <dgm:spPr/>
      <dgm:t>
        <a:bodyPr/>
        <a:lstStyle/>
        <a:p>
          <a:endParaRPr lang="ru-RU"/>
        </a:p>
      </dgm:t>
    </dgm:pt>
    <dgm:pt modelId="{85E4DE36-F0A0-440D-A954-03E4723D2B2E}" type="sibTrans" cxnId="{02A10008-6C9F-42E2-BAB7-D08C63009277}">
      <dgm:prSet/>
      <dgm:spPr/>
      <dgm:t>
        <a:bodyPr/>
        <a:lstStyle/>
        <a:p>
          <a:endParaRPr lang="ru-RU"/>
        </a:p>
      </dgm:t>
    </dgm:pt>
    <dgm:pt modelId="{6EDA7F36-2FB9-4244-B7F4-6B46420FC538}">
      <dgm:prSet custT="1"/>
      <dgm:spPr/>
      <dgm:t>
        <a:bodyPr/>
        <a:lstStyle/>
        <a:p>
          <a:r>
            <a:rPr lang="en-US" sz="2600" dirty="0" smtClean="0"/>
            <a:t>Oil and oil products</a:t>
          </a:r>
          <a:endParaRPr lang="ru-RU" sz="2600" dirty="0"/>
        </a:p>
      </dgm:t>
    </dgm:pt>
    <dgm:pt modelId="{2AFC7076-AE48-4444-A8F2-6A110AD549E7}" type="parTrans" cxnId="{453A170C-CF64-4AFD-8006-A9958135174B}">
      <dgm:prSet/>
      <dgm:spPr/>
      <dgm:t>
        <a:bodyPr/>
        <a:lstStyle/>
        <a:p>
          <a:endParaRPr lang="ru-RU"/>
        </a:p>
      </dgm:t>
    </dgm:pt>
    <dgm:pt modelId="{D9F662BA-159D-4753-A713-33147FC07BE7}" type="sibTrans" cxnId="{453A170C-CF64-4AFD-8006-A9958135174B}">
      <dgm:prSet/>
      <dgm:spPr/>
      <dgm:t>
        <a:bodyPr/>
        <a:lstStyle/>
        <a:p>
          <a:endParaRPr lang="ru-RU"/>
        </a:p>
      </dgm:t>
    </dgm:pt>
    <dgm:pt modelId="{04B31E78-4F12-4B51-BA1C-1885688BEB75}">
      <dgm:prSet custT="1"/>
      <dgm:spPr/>
      <dgm:t>
        <a:bodyPr lIns="90000" tIns="90000" rIns="90000" bIns="90000"/>
        <a:lstStyle/>
        <a:p>
          <a:r>
            <a:rPr lang="en-US" sz="2600" dirty="0" smtClean="0"/>
            <a:t>Garbage</a:t>
          </a:r>
          <a:endParaRPr lang="ru-RU" sz="2600" dirty="0"/>
        </a:p>
      </dgm:t>
    </dgm:pt>
    <dgm:pt modelId="{01D79E7F-A7B3-4D56-8ED3-8859A69A00E5}" type="parTrans" cxnId="{EB5A0E88-52E2-4466-8E26-C684E25F2D99}">
      <dgm:prSet/>
      <dgm:spPr/>
      <dgm:t>
        <a:bodyPr/>
        <a:lstStyle/>
        <a:p>
          <a:endParaRPr lang="ru-RU"/>
        </a:p>
      </dgm:t>
    </dgm:pt>
    <dgm:pt modelId="{9E6B433E-E233-4F15-BB16-1D4EF65552DC}" type="sibTrans" cxnId="{EB5A0E88-52E2-4466-8E26-C684E25F2D99}">
      <dgm:prSet/>
      <dgm:spPr/>
      <dgm:t>
        <a:bodyPr/>
        <a:lstStyle/>
        <a:p>
          <a:endParaRPr lang="ru-RU"/>
        </a:p>
      </dgm:t>
    </dgm:pt>
    <dgm:pt modelId="{1E77A7A9-7354-440D-9158-844F3553C358}" type="pres">
      <dgm:prSet presAssocID="{9FBD5BF5-A9DE-4508-979C-9C2691844C82}" presName="cycle" presStyleCnt="0">
        <dgm:presLayoutVars>
          <dgm:dir/>
          <dgm:resizeHandles val="exact"/>
        </dgm:presLayoutVars>
      </dgm:prSet>
      <dgm:spPr/>
      <dgm:t>
        <a:bodyPr/>
        <a:lstStyle/>
        <a:p>
          <a:endParaRPr lang="ru-RU"/>
        </a:p>
      </dgm:t>
    </dgm:pt>
    <dgm:pt modelId="{AEF87CF5-3D83-4A0E-A1CC-3319ABAF942A}" type="pres">
      <dgm:prSet presAssocID="{48C52953-6A08-4451-9619-72D1DB72A5DC}" presName="node" presStyleLbl="node1" presStyleIdx="0" presStyleCnt="6" custScaleX="129457" custScaleY="99583" custRadScaleRad="93854" custRadScaleInc="8535">
        <dgm:presLayoutVars>
          <dgm:bulletEnabled val="1"/>
        </dgm:presLayoutVars>
      </dgm:prSet>
      <dgm:spPr/>
      <dgm:t>
        <a:bodyPr/>
        <a:lstStyle/>
        <a:p>
          <a:endParaRPr lang="ru-RU"/>
        </a:p>
      </dgm:t>
    </dgm:pt>
    <dgm:pt modelId="{48215F4D-F2FF-4BF8-BD83-53C131B5D3C1}" type="pres">
      <dgm:prSet presAssocID="{48C52953-6A08-4451-9619-72D1DB72A5DC}" presName="spNode" presStyleCnt="0"/>
      <dgm:spPr/>
    </dgm:pt>
    <dgm:pt modelId="{21C76055-EAB1-4E15-AF51-A87475F0AA48}" type="pres">
      <dgm:prSet presAssocID="{A03EFD3B-7FDC-40DA-A95E-2466AF08C3E1}" presName="sibTrans" presStyleLbl="sibTrans1D1" presStyleIdx="0" presStyleCnt="6"/>
      <dgm:spPr/>
      <dgm:t>
        <a:bodyPr/>
        <a:lstStyle/>
        <a:p>
          <a:endParaRPr lang="ru-RU"/>
        </a:p>
      </dgm:t>
    </dgm:pt>
    <dgm:pt modelId="{69F49152-A64A-46FA-9D9D-4A8612ECDCE2}" type="pres">
      <dgm:prSet presAssocID="{6EDA7F36-2FB9-4244-B7F4-6B46420FC538}" presName="node" presStyleLbl="node1" presStyleIdx="1" presStyleCnt="6" custScaleX="129457" custScaleY="99583" custRadScaleRad="103535" custRadScaleInc="69387">
        <dgm:presLayoutVars>
          <dgm:bulletEnabled val="1"/>
        </dgm:presLayoutVars>
      </dgm:prSet>
      <dgm:spPr/>
      <dgm:t>
        <a:bodyPr/>
        <a:lstStyle/>
        <a:p>
          <a:endParaRPr lang="ru-RU"/>
        </a:p>
      </dgm:t>
    </dgm:pt>
    <dgm:pt modelId="{3708154F-B3D6-4C6A-99C9-859DC30A4AC7}" type="pres">
      <dgm:prSet presAssocID="{6EDA7F36-2FB9-4244-B7F4-6B46420FC538}" presName="spNode" presStyleCnt="0"/>
      <dgm:spPr/>
    </dgm:pt>
    <dgm:pt modelId="{4E69D175-6838-40E2-8CC8-102EFFABA85F}" type="pres">
      <dgm:prSet presAssocID="{D9F662BA-159D-4753-A713-33147FC07BE7}" presName="sibTrans" presStyleLbl="sibTrans1D1" presStyleIdx="1" presStyleCnt="6"/>
      <dgm:spPr/>
      <dgm:t>
        <a:bodyPr/>
        <a:lstStyle/>
        <a:p>
          <a:endParaRPr lang="ru-RU"/>
        </a:p>
      </dgm:t>
    </dgm:pt>
    <dgm:pt modelId="{604F10BA-D422-49D9-A19D-A53D0486AAD9}" type="pres">
      <dgm:prSet presAssocID="{535D895D-6A01-42DE-8E6E-0BEBC1BE68ED}" presName="node" presStyleLbl="node1" presStyleIdx="2" presStyleCnt="6" custScaleX="129457" custScaleY="99583" custRadScaleRad="103758" custRadScaleInc="-43477">
        <dgm:presLayoutVars>
          <dgm:bulletEnabled val="1"/>
        </dgm:presLayoutVars>
      </dgm:prSet>
      <dgm:spPr/>
      <dgm:t>
        <a:bodyPr/>
        <a:lstStyle/>
        <a:p>
          <a:endParaRPr lang="ru-RU"/>
        </a:p>
      </dgm:t>
    </dgm:pt>
    <dgm:pt modelId="{9581C003-CD80-4DE7-AF1F-6C65B306F23D}" type="pres">
      <dgm:prSet presAssocID="{535D895D-6A01-42DE-8E6E-0BEBC1BE68ED}" presName="spNode" presStyleCnt="0"/>
      <dgm:spPr/>
    </dgm:pt>
    <dgm:pt modelId="{B77B3E90-4017-493D-BB6F-0E6584DDA05C}" type="pres">
      <dgm:prSet presAssocID="{85E4DE36-F0A0-440D-A954-03E4723D2B2E}" presName="sibTrans" presStyleLbl="sibTrans1D1" presStyleIdx="2" presStyleCnt="6"/>
      <dgm:spPr/>
      <dgm:t>
        <a:bodyPr/>
        <a:lstStyle/>
        <a:p>
          <a:endParaRPr lang="ru-RU"/>
        </a:p>
      </dgm:t>
    </dgm:pt>
    <dgm:pt modelId="{3E81D510-EF34-4D51-B28F-88F3D745F877}" type="pres">
      <dgm:prSet presAssocID="{04B31E78-4F12-4B51-BA1C-1885688BEB75}" presName="node" presStyleLbl="node1" presStyleIdx="3" presStyleCnt="6" custScaleX="93516" custScaleY="76330">
        <dgm:presLayoutVars>
          <dgm:bulletEnabled val="1"/>
        </dgm:presLayoutVars>
      </dgm:prSet>
      <dgm:spPr/>
      <dgm:t>
        <a:bodyPr/>
        <a:lstStyle/>
        <a:p>
          <a:endParaRPr lang="ru-RU"/>
        </a:p>
      </dgm:t>
    </dgm:pt>
    <dgm:pt modelId="{E2CF2C85-8FB1-4AA4-B3F9-99974B32C60E}" type="pres">
      <dgm:prSet presAssocID="{04B31E78-4F12-4B51-BA1C-1885688BEB75}" presName="spNode" presStyleCnt="0"/>
      <dgm:spPr/>
    </dgm:pt>
    <dgm:pt modelId="{6369DB9D-2C71-43CB-80E2-DE543076F73A}" type="pres">
      <dgm:prSet presAssocID="{9E6B433E-E233-4F15-BB16-1D4EF65552DC}" presName="sibTrans" presStyleLbl="sibTrans1D1" presStyleIdx="3" presStyleCnt="6"/>
      <dgm:spPr/>
      <dgm:t>
        <a:bodyPr/>
        <a:lstStyle/>
        <a:p>
          <a:endParaRPr lang="ru-RU"/>
        </a:p>
      </dgm:t>
    </dgm:pt>
    <dgm:pt modelId="{69755066-53E8-45AB-9079-6B9EF50FD92D}" type="pres">
      <dgm:prSet presAssocID="{3E3CE3EF-E537-47E2-B08F-24219790484E}" presName="node" presStyleLbl="node1" presStyleIdx="4" presStyleCnt="6" custScaleX="129457" custScaleY="99583" custRadScaleRad="96213" custRadScaleInc="32849">
        <dgm:presLayoutVars>
          <dgm:bulletEnabled val="1"/>
        </dgm:presLayoutVars>
      </dgm:prSet>
      <dgm:spPr/>
      <dgm:t>
        <a:bodyPr/>
        <a:lstStyle/>
        <a:p>
          <a:endParaRPr lang="ru-RU"/>
        </a:p>
      </dgm:t>
    </dgm:pt>
    <dgm:pt modelId="{79DA7E08-6EDC-469A-8131-CE7C60B45F91}" type="pres">
      <dgm:prSet presAssocID="{3E3CE3EF-E537-47E2-B08F-24219790484E}" presName="spNode" presStyleCnt="0"/>
      <dgm:spPr/>
    </dgm:pt>
    <dgm:pt modelId="{97F5B14E-7D72-4703-8627-22EDD883DD00}" type="pres">
      <dgm:prSet presAssocID="{6C178A14-BCE1-43EE-BA38-48284C5A3FD7}" presName="sibTrans" presStyleLbl="sibTrans1D1" presStyleIdx="4" presStyleCnt="6"/>
      <dgm:spPr/>
      <dgm:t>
        <a:bodyPr/>
        <a:lstStyle/>
        <a:p>
          <a:endParaRPr lang="ru-RU"/>
        </a:p>
      </dgm:t>
    </dgm:pt>
    <dgm:pt modelId="{40585E30-E173-4CBC-905D-D036234869B6}" type="pres">
      <dgm:prSet presAssocID="{5307126B-9962-4A86-AD15-0E5C4280B776}" presName="node" presStyleLbl="node1" presStyleIdx="5" presStyleCnt="6" custScaleX="129457" custScaleY="99583" custRadScaleRad="97107" custRadScaleInc="-63888">
        <dgm:presLayoutVars>
          <dgm:bulletEnabled val="1"/>
        </dgm:presLayoutVars>
      </dgm:prSet>
      <dgm:spPr/>
      <dgm:t>
        <a:bodyPr/>
        <a:lstStyle/>
        <a:p>
          <a:endParaRPr lang="ru-RU"/>
        </a:p>
      </dgm:t>
    </dgm:pt>
    <dgm:pt modelId="{DC3EE145-16D1-485E-9D64-CE3279D7271C}" type="pres">
      <dgm:prSet presAssocID="{5307126B-9962-4A86-AD15-0E5C4280B776}" presName="spNode" presStyleCnt="0"/>
      <dgm:spPr/>
    </dgm:pt>
    <dgm:pt modelId="{5D137B48-D567-4702-977F-7CF98F3A7DB5}" type="pres">
      <dgm:prSet presAssocID="{2BC0458E-7D03-4BCB-8133-84AE6EBC42C7}" presName="sibTrans" presStyleLbl="sibTrans1D1" presStyleIdx="5" presStyleCnt="6"/>
      <dgm:spPr/>
      <dgm:t>
        <a:bodyPr/>
        <a:lstStyle/>
        <a:p>
          <a:endParaRPr lang="ru-RU"/>
        </a:p>
      </dgm:t>
    </dgm:pt>
  </dgm:ptLst>
  <dgm:cxnLst>
    <dgm:cxn modelId="{3185D547-0A27-40F4-B6A8-70468DA3F3F8}" type="presOf" srcId="{6EDA7F36-2FB9-4244-B7F4-6B46420FC538}" destId="{69F49152-A64A-46FA-9D9D-4A8612ECDCE2}" srcOrd="0" destOrd="0" presId="urn:microsoft.com/office/officeart/2005/8/layout/cycle6"/>
    <dgm:cxn modelId="{A2D108DB-F0A9-4903-A107-690ECE5A3AA4}" type="presOf" srcId="{3E3CE3EF-E537-47E2-B08F-24219790484E}" destId="{69755066-53E8-45AB-9079-6B9EF50FD92D}" srcOrd="0" destOrd="0" presId="urn:microsoft.com/office/officeart/2005/8/layout/cycle6"/>
    <dgm:cxn modelId="{EB5A0E88-52E2-4466-8E26-C684E25F2D99}" srcId="{9FBD5BF5-A9DE-4508-979C-9C2691844C82}" destId="{04B31E78-4F12-4B51-BA1C-1885688BEB75}" srcOrd="3" destOrd="0" parTransId="{01D79E7F-A7B3-4D56-8ED3-8859A69A00E5}" sibTransId="{9E6B433E-E233-4F15-BB16-1D4EF65552DC}"/>
    <dgm:cxn modelId="{4E470691-5487-4518-9FD2-85184980B38C}" type="presOf" srcId="{5307126B-9962-4A86-AD15-0E5C4280B776}" destId="{40585E30-E173-4CBC-905D-D036234869B6}" srcOrd="0" destOrd="0" presId="urn:microsoft.com/office/officeart/2005/8/layout/cycle6"/>
    <dgm:cxn modelId="{0E7104EF-D5F0-4F67-B1EE-A5DB3207B36E}" type="presOf" srcId="{9E6B433E-E233-4F15-BB16-1D4EF65552DC}" destId="{6369DB9D-2C71-43CB-80E2-DE543076F73A}" srcOrd="0" destOrd="0" presId="urn:microsoft.com/office/officeart/2005/8/layout/cycle6"/>
    <dgm:cxn modelId="{D764C90F-C991-409A-B760-D01747E057DF}" srcId="{9FBD5BF5-A9DE-4508-979C-9C2691844C82}" destId="{48C52953-6A08-4451-9619-72D1DB72A5DC}" srcOrd="0" destOrd="0" parTransId="{22F76881-4FC2-42FD-AA8D-9859F2B39E13}" sibTransId="{A03EFD3B-7FDC-40DA-A95E-2466AF08C3E1}"/>
    <dgm:cxn modelId="{1B17C76C-6629-4F58-B1E9-9C91B0D697D6}" type="presOf" srcId="{9FBD5BF5-A9DE-4508-979C-9C2691844C82}" destId="{1E77A7A9-7354-440D-9158-844F3553C358}" srcOrd="0" destOrd="0" presId="urn:microsoft.com/office/officeart/2005/8/layout/cycle6"/>
    <dgm:cxn modelId="{D0D9AF05-352B-483B-AEF5-06677048E765}" type="presOf" srcId="{2BC0458E-7D03-4BCB-8133-84AE6EBC42C7}" destId="{5D137B48-D567-4702-977F-7CF98F3A7DB5}" srcOrd="0" destOrd="0" presId="urn:microsoft.com/office/officeart/2005/8/layout/cycle6"/>
    <dgm:cxn modelId="{035B21B1-0DBB-4FFB-B267-8AC5922E27ED}" type="presOf" srcId="{6C178A14-BCE1-43EE-BA38-48284C5A3FD7}" destId="{97F5B14E-7D72-4703-8627-22EDD883DD00}" srcOrd="0" destOrd="0" presId="urn:microsoft.com/office/officeart/2005/8/layout/cycle6"/>
    <dgm:cxn modelId="{4A7CFF22-7D34-4CB0-9878-A1DDF35167C0}" type="presOf" srcId="{85E4DE36-F0A0-440D-A954-03E4723D2B2E}" destId="{B77B3E90-4017-493D-BB6F-0E6584DDA05C}" srcOrd="0" destOrd="0" presId="urn:microsoft.com/office/officeart/2005/8/layout/cycle6"/>
    <dgm:cxn modelId="{D5ED3420-8527-41E8-814C-1A772FEAAF62}" type="presOf" srcId="{A03EFD3B-7FDC-40DA-A95E-2466AF08C3E1}" destId="{21C76055-EAB1-4E15-AF51-A87475F0AA48}" srcOrd="0" destOrd="0" presId="urn:microsoft.com/office/officeart/2005/8/layout/cycle6"/>
    <dgm:cxn modelId="{453A170C-CF64-4AFD-8006-A9958135174B}" srcId="{9FBD5BF5-A9DE-4508-979C-9C2691844C82}" destId="{6EDA7F36-2FB9-4244-B7F4-6B46420FC538}" srcOrd="1" destOrd="0" parTransId="{2AFC7076-AE48-4444-A8F2-6A110AD549E7}" sibTransId="{D9F662BA-159D-4753-A713-33147FC07BE7}"/>
    <dgm:cxn modelId="{83851BD8-B4E2-460E-A5DD-E21A820C2539}" type="presOf" srcId="{04B31E78-4F12-4B51-BA1C-1885688BEB75}" destId="{3E81D510-EF34-4D51-B28F-88F3D745F877}" srcOrd="0" destOrd="0" presId="urn:microsoft.com/office/officeart/2005/8/layout/cycle6"/>
    <dgm:cxn modelId="{02A10008-6C9F-42E2-BAB7-D08C63009277}" srcId="{9FBD5BF5-A9DE-4508-979C-9C2691844C82}" destId="{535D895D-6A01-42DE-8E6E-0BEBC1BE68ED}" srcOrd="2" destOrd="0" parTransId="{636F0557-E730-4677-9040-6AED74EB50D2}" sibTransId="{85E4DE36-F0A0-440D-A954-03E4723D2B2E}"/>
    <dgm:cxn modelId="{951D348B-0F14-4327-ADC2-E81D07ED2563}" type="presOf" srcId="{D9F662BA-159D-4753-A713-33147FC07BE7}" destId="{4E69D175-6838-40E2-8CC8-102EFFABA85F}" srcOrd="0" destOrd="0" presId="urn:microsoft.com/office/officeart/2005/8/layout/cycle6"/>
    <dgm:cxn modelId="{FDEBD833-B1C7-4408-8ECB-518D2DB9E3E8}" type="presOf" srcId="{535D895D-6A01-42DE-8E6E-0BEBC1BE68ED}" destId="{604F10BA-D422-49D9-A19D-A53D0486AAD9}" srcOrd="0" destOrd="0" presId="urn:microsoft.com/office/officeart/2005/8/layout/cycle6"/>
    <dgm:cxn modelId="{725517BA-9F84-4841-87B3-36C3FF86E790}" srcId="{9FBD5BF5-A9DE-4508-979C-9C2691844C82}" destId="{3E3CE3EF-E537-47E2-B08F-24219790484E}" srcOrd="4" destOrd="0" parTransId="{B27E25A3-1132-4D9E-B7B1-B5077C976A16}" sibTransId="{6C178A14-BCE1-43EE-BA38-48284C5A3FD7}"/>
    <dgm:cxn modelId="{43A55329-B59E-42C2-853F-FFE78BF24B00}" srcId="{9FBD5BF5-A9DE-4508-979C-9C2691844C82}" destId="{5307126B-9962-4A86-AD15-0E5C4280B776}" srcOrd="5" destOrd="0" parTransId="{B2921027-5DA1-4B0F-8A33-EED891EA9A52}" sibTransId="{2BC0458E-7D03-4BCB-8133-84AE6EBC42C7}"/>
    <dgm:cxn modelId="{43973321-155B-4BCB-BD0D-F10315329B5C}" type="presOf" srcId="{48C52953-6A08-4451-9619-72D1DB72A5DC}" destId="{AEF87CF5-3D83-4A0E-A1CC-3319ABAF942A}" srcOrd="0" destOrd="0" presId="urn:microsoft.com/office/officeart/2005/8/layout/cycle6"/>
    <dgm:cxn modelId="{94447221-EAF8-4DB3-9BF6-BB766CD78ECA}" type="presParOf" srcId="{1E77A7A9-7354-440D-9158-844F3553C358}" destId="{AEF87CF5-3D83-4A0E-A1CC-3319ABAF942A}" srcOrd="0" destOrd="0" presId="urn:microsoft.com/office/officeart/2005/8/layout/cycle6"/>
    <dgm:cxn modelId="{252D752A-3C23-4F6A-A75F-7A5A5CE5013A}" type="presParOf" srcId="{1E77A7A9-7354-440D-9158-844F3553C358}" destId="{48215F4D-F2FF-4BF8-BD83-53C131B5D3C1}" srcOrd="1" destOrd="0" presId="urn:microsoft.com/office/officeart/2005/8/layout/cycle6"/>
    <dgm:cxn modelId="{283B354A-9863-4865-8298-14A542681C01}" type="presParOf" srcId="{1E77A7A9-7354-440D-9158-844F3553C358}" destId="{21C76055-EAB1-4E15-AF51-A87475F0AA48}" srcOrd="2" destOrd="0" presId="urn:microsoft.com/office/officeart/2005/8/layout/cycle6"/>
    <dgm:cxn modelId="{1EFD390E-4948-4911-9297-C39F3F97152E}" type="presParOf" srcId="{1E77A7A9-7354-440D-9158-844F3553C358}" destId="{69F49152-A64A-46FA-9D9D-4A8612ECDCE2}" srcOrd="3" destOrd="0" presId="urn:microsoft.com/office/officeart/2005/8/layout/cycle6"/>
    <dgm:cxn modelId="{5EB98453-E14A-4495-94AB-AF459A56FDBF}" type="presParOf" srcId="{1E77A7A9-7354-440D-9158-844F3553C358}" destId="{3708154F-B3D6-4C6A-99C9-859DC30A4AC7}" srcOrd="4" destOrd="0" presId="urn:microsoft.com/office/officeart/2005/8/layout/cycle6"/>
    <dgm:cxn modelId="{6E321351-0674-4B6F-B611-23F70AC00618}" type="presParOf" srcId="{1E77A7A9-7354-440D-9158-844F3553C358}" destId="{4E69D175-6838-40E2-8CC8-102EFFABA85F}" srcOrd="5" destOrd="0" presId="urn:microsoft.com/office/officeart/2005/8/layout/cycle6"/>
    <dgm:cxn modelId="{8C08AFC8-5D28-41A2-B34D-73DDD7CB49DB}" type="presParOf" srcId="{1E77A7A9-7354-440D-9158-844F3553C358}" destId="{604F10BA-D422-49D9-A19D-A53D0486AAD9}" srcOrd="6" destOrd="0" presId="urn:microsoft.com/office/officeart/2005/8/layout/cycle6"/>
    <dgm:cxn modelId="{D77256D9-4FE0-45EE-84C8-953F11FA7B17}" type="presParOf" srcId="{1E77A7A9-7354-440D-9158-844F3553C358}" destId="{9581C003-CD80-4DE7-AF1F-6C65B306F23D}" srcOrd="7" destOrd="0" presId="urn:microsoft.com/office/officeart/2005/8/layout/cycle6"/>
    <dgm:cxn modelId="{357B43B5-7BAF-45C8-9C22-93AAC7C2327A}" type="presParOf" srcId="{1E77A7A9-7354-440D-9158-844F3553C358}" destId="{B77B3E90-4017-493D-BB6F-0E6584DDA05C}" srcOrd="8" destOrd="0" presId="urn:microsoft.com/office/officeart/2005/8/layout/cycle6"/>
    <dgm:cxn modelId="{905E85CA-EAA3-479B-AEE3-D68C079AF615}" type="presParOf" srcId="{1E77A7A9-7354-440D-9158-844F3553C358}" destId="{3E81D510-EF34-4D51-B28F-88F3D745F877}" srcOrd="9" destOrd="0" presId="urn:microsoft.com/office/officeart/2005/8/layout/cycle6"/>
    <dgm:cxn modelId="{FF1C3D64-7B47-486D-A171-22AC0829D90E}" type="presParOf" srcId="{1E77A7A9-7354-440D-9158-844F3553C358}" destId="{E2CF2C85-8FB1-4AA4-B3F9-99974B32C60E}" srcOrd="10" destOrd="0" presId="urn:microsoft.com/office/officeart/2005/8/layout/cycle6"/>
    <dgm:cxn modelId="{8B6CB3E4-63D4-4B66-972B-245CF774386A}" type="presParOf" srcId="{1E77A7A9-7354-440D-9158-844F3553C358}" destId="{6369DB9D-2C71-43CB-80E2-DE543076F73A}" srcOrd="11" destOrd="0" presId="urn:microsoft.com/office/officeart/2005/8/layout/cycle6"/>
    <dgm:cxn modelId="{57ADC9ED-2206-4CD0-A52C-92C46ED5BBD8}" type="presParOf" srcId="{1E77A7A9-7354-440D-9158-844F3553C358}" destId="{69755066-53E8-45AB-9079-6B9EF50FD92D}" srcOrd="12" destOrd="0" presId="urn:microsoft.com/office/officeart/2005/8/layout/cycle6"/>
    <dgm:cxn modelId="{A0D28064-C5FD-4FB9-A93B-A5340E402644}" type="presParOf" srcId="{1E77A7A9-7354-440D-9158-844F3553C358}" destId="{79DA7E08-6EDC-469A-8131-CE7C60B45F91}" srcOrd="13" destOrd="0" presId="urn:microsoft.com/office/officeart/2005/8/layout/cycle6"/>
    <dgm:cxn modelId="{FF997F0C-F08F-4D9A-9148-7CC0989DB516}" type="presParOf" srcId="{1E77A7A9-7354-440D-9158-844F3553C358}" destId="{97F5B14E-7D72-4703-8627-22EDD883DD00}" srcOrd="14" destOrd="0" presId="urn:microsoft.com/office/officeart/2005/8/layout/cycle6"/>
    <dgm:cxn modelId="{D3411E3E-77AE-480E-9AE7-A8C8DE4203B2}" type="presParOf" srcId="{1E77A7A9-7354-440D-9158-844F3553C358}" destId="{40585E30-E173-4CBC-905D-D036234869B6}" srcOrd="15" destOrd="0" presId="urn:microsoft.com/office/officeart/2005/8/layout/cycle6"/>
    <dgm:cxn modelId="{227C98F1-C00C-43A7-BD3A-A63245152837}" type="presParOf" srcId="{1E77A7A9-7354-440D-9158-844F3553C358}" destId="{DC3EE145-16D1-485E-9D64-CE3279D7271C}" srcOrd="16" destOrd="0" presId="urn:microsoft.com/office/officeart/2005/8/layout/cycle6"/>
    <dgm:cxn modelId="{2AFAB54D-1C8C-4DF2-91BE-FECFBF4E01DE}" type="presParOf" srcId="{1E77A7A9-7354-440D-9158-844F3553C358}" destId="{5D137B48-D567-4702-977F-7CF98F3A7DB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87CF5-3D83-4A0E-A1CC-3319ABAF942A}">
      <dsp:nvSpPr>
        <dsp:cNvPr id="0" name=""/>
        <dsp:cNvSpPr/>
      </dsp:nvSpPr>
      <dsp:spPr>
        <a:xfrm>
          <a:off x="5086582" y="225435"/>
          <a:ext cx="2161739" cy="10808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 tIns="90000" rIns="90000" bIns="90000" numCol="1" spcCol="1270" anchor="ctr" anchorCtr="0">
          <a:noAutofit/>
        </a:bodyPr>
        <a:lstStyle/>
        <a:p>
          <a:pPr lvl="0" algn="ctr" defTabSz="1066800">
            <a:lnSpc>
              <a:spcPct val="90000"/>
            </a:lnSpc>
            <a:spcBef>
              <a:spcPct val="0"/>
            </a:spcBef>
            <a:spcAft>
              <a:spcPct val="35000"/>
            </a:spcAft>
          </a:pPr>
          <a:r>
            <a:rPr lang="en-US" sz="2400" kern="1200" dirty="0" smtClean="0"/>
            <a:t>Mineral and organic fertilizers</a:t>
          </a:r>
          <a:endParaRPr lang="ru-RU" sz="2400" kern="1200" dirty="0"/>
        </a:p>
      </dsp:txBody>
      <dsp:txXfrm>
        <a:off x="5139346" y="278199"/>
        <a:ext cx="2056211" cy="975349"/>
      </dsp:txXfrm>
    </dsp:sp>
    <dsp:sp modelId="{21C76055-EAB1-4E15-AF51-A87475F0AA48}">
      <dsp:nvSpPr>
        <dsp:cNvPr id="0" name=""/>
        <dsp:cNvSpPr/>
      </dsp:nvSpPr>
      <dsp:spPr>
        <a:xfrm>
          <a:off x="3854644" y="918462"/>
          <a:ext cx="5111501" cy="5111501"/>
        </a:xfrm>
        <a:custGeom>
          <a:avLst/>
          <a:gdLst/>
          <a:ahLst/>
          <a:cxnLst/>
          <a:rect l="0" t="0" r="0" b="0"/>
          <a:pathLst>
            <a:path>
              <a:moveTo>
                <a:pt x="3407178" y="145993"/>
              </a:moveTo>
              <a:arcTo wR="2555750" hR="2555750" stAng="17367576" swAng="1911802"/>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F49152-A64A-46FA-9D9D-4A8612ECDCE2}">
      <dsp:nvSpPr>
        <dsp:cNvPr id="0" name=""/>
        <dsp:cNvSpPr/>
      </dsp:nvSpPr>
      <dsp:spPr>
        <a:xfrm>
          <a:off x="7557154" y="1888241"/>
          <a:ext cx="2161739" cy="10808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Oil and oil products</a:t>
          </a:r>
          <a:endParaRPr lang="ru-RU" sz="2600" kern="1200" dirty="0"/>
        </a:p>
      </dsp:txBody>
      <dsp:txXfrm>
        <a:off x="7609918" y="1941005"/>
        <a:ext cx="2056211" cy="975349"/>
      </dsp:txXfrm>
    </dsp:sp>
    <dsp:sp modelId="{4E69D175-6838-40E2-8CC8-102EFFABA85F}">
      <dsp:nvSpPr>
        <dsp:cNvPr id="0" name=""/>
        <dsp:cNvSpPr/>
      </dsp:nvSpPr>
      <dsp:spPr>
        <a:xfrm>
          <a:off x="3633106" y="635362"/>
          <a:ext cx="5111501" cy="5111501"/>
        </a:xfrm>
        <a:custGeom>
          <a:avLst/>
          <a:gdLst/>
          <a:ahLst/>
          <a:cxnLst/>
          <a:rect l="0" t="0" r="0" b="0"/>
          <a:pathLst>
            <a:path>
              <a:moveTo>
                <a:pt x="5102370" y="2339911"/>
              </a:moveTo>
              <a:arcTo wR="2555750" hR="2555750" stAng="21309328" swAng="816360"/>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4F10BA-D422-49D9-A19D-A53D0486AAD9}">
      <dsp:nvSpPr>
        <dsp:cNvPr id="0" name=""/>
        <dsp:cNvSpPr/>
      </dsp:nvSpPr>
      <dsp:spPr>
        <a:xfrm>
          <a:off x="7485707" y="3586511"/>
          <a:ext cx="2161739" cy="10808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 tIns="90000" rIns="90000" bIns="90000" numCol="1" spcCol="1270" anchor="ctr" anchorCtr="0">
          <a:noAutofit/>
        </a:bodyPr>
        <a:lstStyle/>
        <a:p>
          <a:pPr lvl="0" algn="ctr" defTabSz="1155700">
            <a:lnSpc>
              <a:spcPct val="90000"/>
            </a:lnSpc>
            <a:spcBef>
              <a:spcPct val="0"/>
            </a:spcBef>
            <a:spcAft>
              <a:spcPct val="35000"/>
            </a:spcAft>
          </a:pPr>
          <a:r>
            <a:rPr lang="en-US" sz="2600" kern="1200" dirty="0" smtClean="0"/>
            <a:t>Heavy metals</a:t>
          </a:r>
          <a:endParaRPr lang="ru-RU" sz="2600" kern="1200" dirty="0"/>
        </a:p>
      </dsp:txBody>
      <dsp:txXfrm>
        <a:off x="7538471" y="3639275"/>
        <a:ext cx="2056211" cy="975349"/>
      </dsp:txXfrm>
    </dsp:sp>
    <dsp:sp modelId="{B77B3E90-4017-493D-BB6F-0E6584DDA05C}">
      <dsp:nvSpPr>
        <dsp:cNvPr id="0" name=""/>
        <dsp:cNvSpPr/>
      </dsp:nvSpPr>
      <dsp:spPr>
        <a:xfrm>
          <a:off x="3689941" y="564690"/>
          <a:ext cx="5111501" cy="5111501"/>
        </a:xfrm>
        <a:custGeom>
          <a:avLst/>
          <a:gdLst/>
          <a:ahLst/>
          <a:cxnLst/>
          <a:rect l="0" t="0" r="0" b="0"/>
          <a:pathLst>
            <a:path>
              <a:moveTo>
                <a:pt x="4579924" y="4116064"/>
              </a:moveTo>
              <a:arcTo wR="2555750" hR="2555750" stAng="2257587" swAng="2262007"/>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81D510-EF34-4D51-B28F-88F3D745F877}">
      <dsp:nvSpPr>
        <dsp:cNvPr id="0" name=""/>
        <dsp:cNvSpPr/>
      </dsp:nvSpPr>
      <dsp:spPr>
        <a:xfrm>
          <a:off x="5315210" y="5304990"/>
          <a:ext cx="1561578" cy="8284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00" tIns="90000" rIns="90000" bIns="90000" numCol="1" spcCol="1270" anchor="ctr" anchorCtr="0">
          <a:noAutofit/>
        </a:bodyPr>
        <a:lstStyle/>
        <a:p>
          <a:pPr lvl="0" algn="ctr" defTabSz="1155700">
            <a:lnSpc>
              <a:spcPct val="90000"/>
            </a:lnSpc>
            <a:spcBef>
              <a:spcPct val="0"/>
            </a:spcBef>
            <a:spcAft>
              <a:spcPct val="35000"/>
            </a:spcAft>
          </a:pPr>
          <a:r>
            <a:rPr lang="en-US" sz="2600" kern="1200" dirty="0" smtClean="0"/>
            <a:t>Garbage</a:t>
          </a:r>
          <a:endParaRPr lang="ru-RU" sz="2600" kern="1200" dirty="0"/>
        </a:p>
      </dsp:txBody>
      <dsp:txXfrm>
        <a:off x="5355653" y="5345433"/>
        <a:ext cx="1480692" cy="747602"/>
      </dsp:txXfrm>
    </dsp:sp>
    <dsp:sp modelId="{6369DB9D-2C71-43CB-80E2-DE543076F73A}">
      <dsp:nvSpPr>
        <dsp:cNvPr id="0" name=""/>
        <dsp:cNvSpPr/>
      </dsp:nvSpPr>
      <dsp:spPr>
        <a:xfrm>
          <a:off x="3704002" y="666491"/>
          <a:ext cx="5111501" cy="5111501"/>
        </a:xfrm>
        <a:custGeom>
          <a:avLst/>
          <a:gdLst/>
          <a:ahLst/>
          <a:cxnLst/>
          <a:rect l="0" t="0" r="0" b="0"/>
          <a:pathLst>
            <a:path>
              <a:moveTo>
                <a:pt x="1597540" y="4925074"/>
              </a:moveTo>
              <a:arcTo wR="2555750" hR="2555750" stAng="6721173" swAng="1969641"/>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755066-53E8-45AB-9079-6B9EF50FD92D}">
      <dsp:nvSpPr>
        <dsp:cNvPr id="0" name=""/>
        <dsp:cNvSpPr/>
      </dsp:nvSpPr>
      <dsp:spPr>
        <a:xfrm>
          <a:off x="2758918" y="3600807"/>
          <a:ext cx="2161739" cy="10808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Household waste</a:t>
          </a:r>
          <a:endParaRPr lang="ru-RU" sz="2600" kern="1200" dirty="0"/>
        </a:p>
      </dsp:txBody>
      <dsp:txXfrm>
        <a:off x="2811682" y="3653571"/>
        <a:ext cx="2056211" cy="975349"/>
      </dsp:txXfrm>
    </dsp:sp>
    <dsp:sp modelId="{97F5B14E-7D72-4703-8627-22EDD883DD00}">
      <dsp:nvSpPr>
        <dsp:cNvPr id="0" name=""/>
        <dsp:cNvSpPr/>
      </dsp:nvSpPr>
      <dsp:spPr>
        <a:xfrm>
          <a:off x="3619924" y="511516"/>
          <a:ext cx="5111501" cy="5111501"/>
        </a:xfrm>
        <a:custGeom>
          <a:avLst/>
          <a:gdLst/>
          <a:ahLst/>
          <a:cxnLst/>
          <a:rect l="0" t="0" r="0" b="0"/>
          <a:pathLst>
            <a:path>
              <a:moveTo>
                <a:pt x="54995" y="3083088"/>
              </a:moveTo>
              <a:arcTo wR="2555750" hR="2555750" stAng="10085544" swAng="837999"/>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585E30-E173-4CBC-905D-D036234869B6}">
      <dsp:nvSpPr>
        <dsp:cNvPr id="0" name=""/>
        <dsp:cNvSpPr/>
      </dsp:nvSpPr>
      <dsp:spPr>
        <a:xfrm>
          <a:off x="2644594" y="1888226"/>
          <a:ext cx="2161739" cy="108087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 </a:t>
          </a:r>
          <a:r>
            <a:rPr lang="en-US" sz="2600" kern="1200" dirty="0" smtClean="0"/>
            <a:t>Pesticides</a:t>
          </a:r>
          <a:endParaRPr lang="ru-RU" sz="2600" kern="1200" dirty="0"/>
        </a:p>
      </dsp:txBody>
      <dsp:txXfrm>
        <a:off x="2697358" y="1940990"/>
        <a:ext cx="2056211" cy="975349"/>
      </dsp:txXfrm>
    </dsp:sp>
    <dsp:sp modelId="{5D137B48-D567-4702-977F-7CF98F3A7DB5}">
      <dsp:nvSpPr>
        <dsp:cNvPr id="0" name=""/>
        <dsp:cNvSpPr/>
      </dsp:nvSpPr>
      <dsp:spPr>
        <a:xfrm>
          <a:off x="3508283" y="793244"/>
          <a:ext cx="5111501" cy="5111501"/>
        </a:xfrm>
        <a:custGeom>
          <a:avLst/>
          <a:gdLst/>
          <a:ahLst/>
          <a:cxnLst/>
          <a:rect l="0" t="0" r="0" b="0"/>
          <a:pathLst>
            <a:path>
              <a:moveTo>
                <a:pt x="466852" y="1083213"/>
              </a:moveTo>
              <a:arcTo wR="2555750" hR="2555750" stAng="12910880" swAng="1920653"/>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0.522</cdr:x>
      <cdr:y>0.05237</cdr:y>
    </cdr:from>
    <cdr:to>
      <cdr:x>0.88048</cdr:x>
      <cdr:y>0.09906</cdr:y>
    </cdr:to>
    <cdr:sp macro="" textlink="">
      <cdr:nvSpPr>
        <cdr:cNvPr id="2" name="TextBox 1"/>
        <cdr:cNvSpPr txBox="1"/>
      </cdr:nvSpPr>
      <cdr:spPr>
        <a:xfrm xmlns:a="http://schemas.openxmlformats.org/drawingml/2006/main">
          <a:off x="2679866" y="251188"/>
          <a:ext cx="1840386" cy="2239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1A2E8-6A3C-49E3-A933-2E236D3E4F78}" type="datetimeFigureOut">
              <a:rPr lang="ru-RU" smtClean="0"/>
              <a:t>17.05.2020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EE5EC-D466-4534-ABE2-3B2DE973D648}" type="slidenum">
              <a:rPr lang="ru-RU" smtClean="0"/>
              <a:t>‹#›</a:t>
            </a:fld>
            <a:endParaRPr lang="ru-RU"/>
          </a:p>
        </p:txBody>
      </p:sp>
    </p:spTree>
    <p:extLst>
      <p:ext uri="{BB962C8B-B14F-4D97-AF65-F5344CB8AC3E}">
        <p14:creationId xmlns:p14="http://schemas.microsoft.com/office/powerpoint/2010/main" val="414862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Good morning respected colleagues and chairpersons. Thanks for the introduction.</a:t>
            </a:r>
          </a:p>
          <a:p>
            <a:r>
              <a:rPr lang="en-US" dirty="0" smtClean="0"/>
              <a:t>Today I will be sharing some knowledge on ways to detect soil contaminants in the vicinity of an oil refining facility.</a:t>
            </a:r>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1</a:t>
            </a:fld>
            <a:endParaRPr lang="ru-RU"/>
          </a:p>
        </p:txBody>
      </p:sp>
    </p:spTree>
    <p:extLst>
      <p:ext uri="{BB962C8B-B14F-4D97-AF65-F5344CB8AC3E}">
        <p14:creationId xmlns:p14="http://schemas.microsoft.com/office/powerpoint/2010/main" val="775530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10</a:t>
            </a:fld>
            <a:endParaRPr lang="ru-RU"/>
          </a:p>
        </p:txBody>
      </p:sp>
    </p:spTree>
    <p:extLst>
      <p:ext uri="{BB962C8B-B14F-4D97-AF65-F5344CB8AC3E}">
        <p14:creationId xmlns:p14="http://schemas.microsoft.com/office/powerpoint/2010/main" val="285876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11</a:t>
            </a:fld>
            <a:endParaRPr lang="ru-RU"/>
          </a:p>
        </p:txBody>
      </p:sp>
    </p:spTree>
    <p:extLst>
      <p:ext uri="{BB962C8B-B14F-4D97-AF65-F5344CB8AC3E}">
        <p14:creationId xmlns:p14="http://schemas.microsoft.com/office/powerpoint/2010/main" val="160741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We’ll start with general problem statement, then we will consider types of contamination, then, turn to an actual research my colleagues and I have conducted. In the last part I’ll say a couple of words about the methods we used, and the results. This is my first time doing this in English, so in case there are questions, please retain them until I’m finished.</a:t>
            </a:r>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2</a:t>
            </a:fld>
            <a:endParaRPr lang="ru-RU"/>
          </a:p>
        </p:txBody>
      </p:sp>
    </p:spTree>
    <p:extLst>
      <p:ext uri="{BB962C8B-B14F-4D97-AF65-F5344CB8AC3E}">
        <p14:creationId xmlns:p14="http://schemas.microsoft.com/office/powerpoint/2010/main" val="356506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An increase in the growth of oil production, the geography of its transportation, refining and consumption lead to a global deterioration of the environmental situation.  Oil and its refined products, as well as heavy metals, are detrimental and have a drastic effect on ecosystems. The concentration of hazardous compounds should be monitored and an assessment of the degree of contamination has to be developed.</a:t>
            </a:r>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3</a:t>
            </a:fld>
            <a:endParaRPr lang="ru-RU"/>
          </a:p>
        </p:txBody>
      </p:sp>
    </p:spTree>
    <p:extLst>
      <p:ext uri="{BB962C8B-B14F-4D97-AF65-F5344CB8AC3E}">
        <p14:creationId xmlns:p14="http://schemas.microsoft.com/office/powerpoint/2010/main" val="169702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There are many types of pollution, the main ones are presented on the slide.</a:t>
            </a:r>
          </a:p>
          <a:p>
            <a:r>
              <a:rPr lang="en-US" dirty="0" smtClean="0"/>
              <a:t>This study focuses on heavy metals and organic matter.</a:t>
            </a:r>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4</a:t>
            </a:fld>
            <a:endParaRPr lang="ru-RU"/>
          </a:p>
        </p:txBody>
      </p:sp>
    </p:spTree>
    <p:extLst>
      <p:ext uri="{BB962C8B-B14F-4D97-AF65-F5344CB8AC3E}">
        <p14:creationId xmlns:p14="http://schemas.microsoft.com/office/powerpoint/2010/main" val="3752317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object of the study is the soil collected after snow melting in mid-May from a depth 0-10 and 10-20 cm near the ‘</a:t>
            </a:r>
            <a:r>
              <a:rPr lang="en-US" dirty="0" err="1" smtClean="0"/>
              <a:t>Tomskneftepererabotka</a:t>
            </a:r>
            <a:r>
              <a:rPr lang="en-US" dirty="0" smtClean="0"/>
              <a:t>’ (TNP) factory, located 1.5 km away from </a:t>
            </a:r>
            <a:r>
              <a:rPr lang="en-US" dirty="0" err="1" smtClean="0"/>
              <a:t>Semiluzhki</a:t>
            </a:r>
            <a:r>
              <a:rPr lang="en-US" dirty="0" smtClean="0"/>
              <a:t> village of the Tomsk region, and 25 km away from Tomsk and in the immediate vicinity of the ‘</a:t>
            </a:r>
            <a:r>
              <a:rPr lang="en-US" dirty="0" err="1" smtClean="0"/>
              <a:t>Transneft</a:t>
            </a:r>
            <a:r>
              <a:rPr lang="en-US" dirty="0" smtClean="0"/>
              <a:t>’ pipeline. Its main production line is the production of petroleum products.</a:t>
            </a:r>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5</a:t>
            </a:fld>
            <a:endParaRPr lang="ru-RU"/>
          </a:p>
        </p:txBody>
      </p:sp>
    </p:spTree>
    <p:extLst>
      <p:ext uri="{BB962C8B-B14F-4D97-AF65-F5344CB8AC3E}">
        <p14:creationId xmlns:p14="http://schemas.microsoft.com/office/powerpoint/2010/main" val="226530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Soil samples were pre-dried and sieved. Organic matter was extracted from the soil with vapors of 7 % solution of methanol in chloroform. The extract portions were combined, dried over anhydrous sodium sulfate and evaporated on a rotary evaporator. The compositional analysis of the extracts was performed via gas chromatography-mass spectrometry using a Trace DSQ instrument from Thermo Scientific Company (Germany).</a:t>
            </a:r>
          </a:p>
          <a:p>
            <a:r>
              <a:rPr lang="en-US" dirty="0" smtClean="0"/>
              <a:t>To determine the composition of micro- and </a:t>
            </a:r>
            <a:r>
              <a:rPr lang="en-US" dirty="0" err="1" smtClean="0"/>
              <a:t>macroelements</a:t>
            </a:r>
            <a:r>
              <a:rPr lang="en-US" dirty="0" smtClean="0"/>
              <a:t> in the soil, the samples under study were dried at 1050С for one hour, sieved, then pressed with boric acid to get hard-packed tablets. The analysis was performed on an ARL-9900 XP X-ray fluorescence spectrometer.</a:t>
            </a:r>
          </a:p>
          <a:p>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6</a:t>
            </a:fld>
            <a:endParaRPr lang="ru-RU"/>
          </a:p>
        </p:txBody>
      </p:sp>
    </p:spTree>
    <p:extLst>
      <p:ext uri="{BB962C8B-B14F-4D97-AF65-F5344CB8AC3E}">
        <p14:creationId xmlns:p14="http://schemas.microsoft.com/office/powerpoint/2010/main" val="185247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Among the organic compounds n-alkanes (</a:t>
            </a:r>
            <a:r>
              <a:rPr lang="en-US" dirty="0" err="1" smtClean="0"/>
              <a:t>Alk</a:t>
            </a:r>
            <a:r>
              <a:rPr lang="en-US" dirty="0" smtClean="0"/>
              <a:t>), aromatic hydrocarbons (AHC), carboxylic acids (CA) and their methyl (ME) and isopropyl (IPE) esters, ketones (</a:t>
            </a:r>
            <a:r>
              <a:rPr lang="en-US" dirty="0" err="1" smtClean="0"/>
              <a:t>Ket</a:t>
            </a:r>
            <a:r>
              <a:rPr lang="en-US" dirty="0" smtClean="0"/>
              <a:t>), </a:t>
            </a:r>
            <a:r>
              <a:rPr lang="en-US" dirty="0" err="1" smtClean="0"/>
              <a:t>tocopherols</a:t>
            </a:r>
            <a:r>
              <a:rPr lang="en-US" dirty="0" smtClean="0"/>
              <a:t> (TF), oil </a:t>
            </a:r>
            <a:r>
              <a:rPr lang="en-US" dirty="0" err="1" smtClean="0"/>
              <a:t>hopanes</a:t>
            </a:r>
            <a:r>
              <a:rPr lang="en-US" dirty="0" smtClean="0"/>
              <a:t> (OH), </a:t>
            </a:r>
            <a:r>
              <a:rPr lang="en-US" dirty="0" err="1" smtClean="0"/>
              <a:t>triphenyl</a:t>
            </a:r>
            <a:r>
              <a:rPr lang="en-US" dirty="0" smtClean="0"/>
              <a:t> phosphates (TPP) have been </a:t>
            </a:r>
            <a:r>
              <a:rPr lang="en-US" dirty="0" smtClean="0"/>
              <a:t>identified.</a:t>
            </a:r>
            <a:r>
              <a:rPr lang="en-US" baseline="0" dirty="0" smtClean="0"/>
              <a:t> </a:t>
            </a:r>
            <a:r>
              <a:rPr lang="en-US" dirty="0" smtClean="0"/>
              <a:t>The carbon preference index of alkanes CPI (C20-C32) characterizes the ratio of the contributions of alkanes of </a:t>
            </a:r>
            <a:r>
              <a:rPr lang="en-US" dirty="0" err="1" smtClean="0"/>
              <a:t>technogenic</a:t>
            </a:r>
            <a:r>
              <a:rPr lang="en-US" dirty="0" smtClean="0"/>
              <a:t> and natural origins. It is known that CPI values for oil n-alkanes are close to 1, while biogenic </a:t>
            </a:r>
            <a:r>
              <a:rPr lang="en-US" dirty="0" err="1" smtClean="0"/>
              <a:t>Аlk</a:t>
            </a:r>
            <a:r>
              <a:rPr lang="en-US" dirty="0" smtClean="0"/>
              <a:t> CPI these values can reach 6-10.</a:t>
            </a:r>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7</a:t>
            </a:fld>
            <a:endParaRPr lang="ru-RU"/>
          </a:p>
        </p:txBody>
      </p:sp>
    </p:spTree>
    <p:extLst>
      <p:ext uri="{BB962C8B-B14F-4D97-AF65-F5344CB8AC3E}">
        <p14:creationId xmlns:p14="http://schemas.microsoft.com/office/powerpoint/2010/main" val="152368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composition of trace elements is represented by Ni, Co, Zn, </a:t>
            </a:r>
            <a:r>
              <a:rPr lang="en-US" dirty="0" err="1" smtClean="0"/>
              <a:t>Sn</a:t>
            </a:r>
            <a:r>
              <a:rPr lang="en-US" dirty="0" smtClean="0"/>
              <a:t>, Cu, As, Cd, V, Se, </a:t>
            </a:r>
            <a:r>
              <a:rPr lang="en-US" dirty="0" err="1" smtClean="0"/>
              <a:t>Te</a:t>
            </a:r>
            <a:r>
              <a:rPr lang="en-US" dirty="0" smtClean="0"/>
              <a:t>, </a:t>
            </a:r>
            <a:r>
              <a:rPr lang="en-US" dirty="0" err="1" smtClean="0"/>
              <a:t>Rb</a:t>
            </a:r>
            <a:r>
              <a:rPr lang="en-US" dirty="0" smtClean="0"/>
              <a:t>, Ag, Hg, </a:t>
            </a:r>
            <a:r>
              <a:rPr lang="en-US" dirty="0" err="1" smtClean="0"/>
              <a:t>Pb</a:t>
            </a:r>
            <a:r>
              <a:rPr lang="en-US" dirty="0" smtClean="0"/>
              <a:t>, </a:t>
            </a:r>
            <a:r>
              <a:rPr lang="en-US" dirty="0" err="1" smtClean="0"/>
              <a:t>Sb</a:t>
            </a:r>
            <a:r>
              <a:rPr lang="en-US" dirty="0" smtClean="0"/>
              <a:t>, Cs. Macronutrients include the elements that exceed 0.1% in the earth crust, their composition includes Si, Al, Fe, K, </a:t>
            </a:r>
            <a:r>
              <a:rPr lang="en-US" dirty="0" err="1" smtClean="0"/>
              <a:t>Ca</a:t>
            </a:r>
            <a:r>
              <a:rPr lang="en-US" dirty="0" smtClean="0"/>
              <a:t>, Na, Mg, Ti, </a:t>
            </a:r>
            <a:r>
              <a:rPr lang="en-US" dirty="0" err="1" smtClean="0"/>
              <a:t>Mn</a:t>
            </a:r>
            <a:r>
              <a:rPr lang="en-US" dirty="0" smtClean="0"/>
              <a:t>, P, S, </a:t>
            </a:r>
            <a:r>
              <a:rPr lang="en-US" dirty="0" err="1" smtClean="0"/>
              <a:t>Zr</a:t>
            </a:r>
            <a:r>
              <a:rPr lang="en-US" dirty="0" smtClean="0"/>
              <a:t>.</a:t>
            </a:r>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8</a:t>
            </a:fld>
            <a:endParaRPr lang="ru-RU"/>
          </a:p>
        </p:txBody>
      </p:sp>
    </p:spTree>
    <p:extLst>
      <p:ext uri="{BB962C8B-B14F-4D97-AF65-F5344CB8AC3E}">
        <p14:creationId xmlns:p14="http://schemas.microsoft.com/office/powerpoint/2010/main" val="162618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Heavy metals with toxic properties are of greatest interest. This group includes metals such as Hg, </a:t>
            </a:r>
            <a:r>
              <a:rPr lang="en-US" dirty="0" err="1" smtClean="0"/>
              <a:t>Pb</a:t>
            </a:r>
            <a:r>
              <a:rPr lang="en-US" dirty="0" smtClean="0"/>
              <a:t>, Cd, Ni, Se, V, Zn, Cu, As, </a:t>
            </a:r>
            <a:r>
              <a:rPr lang="en-US" dirty="0" err="1" smtClean="0"/>
              <a:t>Mn</a:t>
            </a:r>
            <a:r>
              <a:rPr lang="en-US" dirty="0" smtClean="0"/>
              <a:t>. Many metals were found in the analyzed samples, with the exception of Hg, Se,</a:t>
            </a:r>
            <a:r>
              <a:rPr lang="en-US" baseline="0" dirty="0" smtClean="0"/>
              <a:t> </a:t>
            </a:r>
            <a:r>
              <a:rPr lang="en-US" dirty="0" smtClean="0"/>
              <a:t>Cd, which are present in some of them. The values of metal concentrations exceed the maximum allowable concentration, which is the result of factory emissions and accumulation over a long period.</a:t>
            </a:r>
            <a:endParaRPr lang="ru-RU" dirty="0"/>
          </a:p>
        </p:txBody>
      </p:sp>
      <p:sp>
        <p:nvSpPr>
          <p:cNvPr id="4" name="Номер слайда 3"/>
          <p:cNvSpPr>
            <a:spLocks noGrp="1"/>
          </p:cNvSpPr>
          <p:nvPr>
            <p:ph type="sldNum" sz="quarter" idx="10"/>
          </p:nvPr>
        </p:nvSpPr>
        <p:spPr/>
        <p:txBody>
          <a:bodyPr/>
          <a:lstStyle/>
          <a:p>
            <a:fld id="{8DFEE5EC-D466-4534-ABE2-3B2DE973D648}" type="slidenum">
              <a:rPr lang="ru-RU" smtClean="0"/>
              <a:t>9</a:t>
            </a:fld>
            <a:endParaRPr lang="ru-RU"/>
          </a:p>
        </p:txBody>
      </p:sp>
    </p:spTree>
    <p:extLst>
      <p:ext uri="{BB962C8B-B14F-4D97-AF65-F5344CB8AC3E}">
        <p14:creationId xmlns:p14="http://schemas.microsoft.com/office/powerpoint/2010/main" val="106459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4989554-A9A1-4F0F-97C5-E81FBB9E4357}"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127217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9A9B69-B2FD-47F2-BF70-074116FBF373}"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343197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21A8C8-903D-4605-B574-9C90527FA550}"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449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623E168-DC92-44F7-8C1E-67CDC96BB4D4}"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414031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326EFB-D4CE-4327-B3E6-ADD3F79EADD5}"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09541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F0B4DF0-1460-4DB4-B78C-8795E451DFFB}"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229167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1169DDB-A7D3-4D94-8FD8-6C6D13C102B1}"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1267146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C0DAB7-1DD5-432E-B871-C30D7A7E76EE}"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367556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01F5BF1-D16E-4F81-9DD4-73FFE1068DD6}"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109244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20478E-0A7C-4A58-9D8E-EF5AA135151B}"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322019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C239B09-7564-4754-8C21-31490733B59A}" type="datetime1">
              <a:rPr lang="ru-RU" smtClean="0"/>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372237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A7FC0BE-0D56-4158-B8F2-B85C27AD6E61}" type="datetime1">
              <a:rPr lang="ru-RU" smtClean="0"/>
              <a:t>17.05.2020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54976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0B384F1-A5C5-4A58-B305-6A88C8FBE787}" type="datetime1">
              <a:rPr lang="ru-RU" smtClean="0"/>
              <a:t>17.05.2020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345035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7CAB9-2904-4702-BDBF-1842F23BFE9B}" type="datetime1">
              <a:rPr lang="ru-RU" smtClean="0"/>
              <a:t>17.05.2020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37245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0F9FBFD-A1DA-44AF-9746-D385941C2947}" type="datetime1">
              <a:rPr lang="ru-RU" smtClean="0"/>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602E9B-C068-44FB-85BF-35C73B147AD9}" type="slidenum">
              <a:rPr lang="ru-RU" smtClean="0"/>
              <a:t>‹#›</a:t>
            </a:fld>
            <a:endParaRPr lang="ru-RU"/>
          </a:p>
        </p:txBody>
      </p:sp>
    </p:spTree>
    <p:extLst>
      <p:ext uri="{BB962C8B-B14F-4D97-AF65-F5344CB8AC3E}">
        <p14:creationId xmlns:p14="http://schemas.microsoft.com/office/powerpoint/2010/main" val="35661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602E9B-C068-44FB-85BF-35C73B147AD9}" type="slidenum">
              <a:rPr lang="ru-RU" smtClean="0"/>
              <a:t>‹#›</a:t>
            </a:fld>
            <a:endParaRPr lang="ru-RU"/>
          </a:p>
        </p:txBody>
      </p:sp>
      <p:sp>
        <p:nvSpPr>
          <p:cNvPr id="5" name="Date Placeholder 4"/>
          <p:cNvSpPr>
            <a:spLocks noGrp="1"/>
          </p:cNvSpPr>
          <p:nvPr>
            <p:ph type="dt" sz="half" idx="10"/>
          </p:nvPr>
        </p:nvSpPr>
        <p:spPr/>
        <p:txBody>
          <a:bodyPr/>
          <a:lstStyle/>
          <a:p>
            <a:fld id="{C003C965-67FA-41AC-B865-0BB07BCA086C}" type="datetime1">
              <a:rPr lang="ru-RU" smtClean="0"/>
              <a:t>17.05.2020</a:t>
            </a:fld>
            <a:endParaRPr lang="ru-RU"/>
          </a:p>
        </p:txBody>
      </p:sp>
    </p:spTree>
    <p:extLst>
      <p:ext uri="{BB962C8B-B14F-4D97-AF65-F5344CB8AC3E}">
        <p14:creationId xmlns:p14="http://schemas.microsoft.com/office/powerpoint/2010/main" val="264706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23FC6E-17D3-4847-98BA-6EAACD1EFAED}" type="datetime1">
              <a:rPr lang="ru-RU" smtClean="0"/>
              <a:t>17.05.2020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B602E9B-C068-44FB-85BF-35C73B147AD9}" type="slidenum">
              <a:rPr lang="ru-RU" smtClean="0"/>
              <a:t>‹#›</a:t>
            </a:fld>
            <a:endParaRPr lang="ru-RU"/>
          </a:p>
        </p:txBody>
      </p:sp>
    </p:spTree>
    <p:extLst>
      <p:ext uri="{BB962C8B-B14F-4D97-AF65-F5344CB8AC3E}">
        <p14:creationId xmlns:p14="http://schemas.microsoft.com/office/powerpoint/2010/main" val="100872380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3879" y="576197"/>
            <a:ext cx="3620022" cy="876822"/>
          </a:xfrm>
        </p:spPr>
        <p:txBody>
          <a:bodyPr>
            <a:normAutofit fontScale="90000"/>
          </a:bodyPr>
          <a:lstStyle/>
          <a:p>
            <a:pPr algn="ctr"/>
            <a:r>
              <a:rPr lang="en-US" sz="2400" dirty="0" smtClean="0">
                <a:solidFill>
                  <a:srgbClr val="0033CC"/>
                </a:solidFill>
              </a:rPr>
              <a:t>Institute of Petroleum </a:t>
            </a:r>
            <a:r>
              <a:rPr lang="en-US" sz="2400" dirty="0" smtClean="0">
                <a:solidFill>
                  <a:srgbClr val="0033CC"/>
                </a:solidFill>
              </a:rPr>
              <a:t>Chemistry</a:t>
            </a:r>
            <a:r>
              <a:rPr lang="ru-RU" sz="2000" dirty="0" smtClean="0">
                <a:solidFill>
                  <a:srgbClr val="0033CC"/>
                </a:solidFill>
              </a:rPr>
              <a:t/>
            </a:r>
            <a:br>
              <a:rPr lang="ru-RU" sz="2000" dirty="0" smtClean="0">
                <a:solidFill>
                  <a:srgbClr val="0033CC"/>
                </a:solidFill>
              </a:rPr>
            </a:br>
            <a:endParaRPr lang="ru-RU" sz="2000" dirty="0">
              <a:solidFill>
                <a:srgbClr val="0033CC"/>
              </a:solidFill>
            </a:endParaRPr>
          </a:p>
        </p:txBody>
      </p:sp>
      <p:sp>
        <p:nvSpPr>
          <p:cNvPr id="3" name="Подзаголовок 2"/>
          <p:cNvSpPr>
            <a:spLocks noGrp="1"/>
          </p:cNvSpPr>
          <p:nvPr>
            <p:ph type="subTitle" idx="1"/>
          </p:nvPr>
        </p:nvSpPr>
        <p:spPr>
          <a:xfrm>
            <a:off x="1060536" y="2058984"/>
            <a:ext cx="9857591" cy="3431689"/>
          </a:xfrm>
        </p:spPr>
        <p:txBody>
          <a:bodyPr>
            <a:normAutofit/>
          </a:bodyPr>
          <a:lstStyle/>
          <a:p>
            <a:pPr algn="ctr"/>
            <a:endParaRPr lang="ru-RU" sz="3000" dirty="0" smtClean="0">
              <a:solidFill>
                <a:srgbClr val="0033CC"/>
              </a:solidFill>
            </a:endParaRPr>
          </a:p>
          <a:p>
            <a:pPr algn="ctr"/>
            <a:r>
              <a:rPr lang="en-US" sz="3000" dirty="0">
                <a:solidFill>
                  <a:srgbClr val="0033CC"/>
                </a:solidFill>
              </a:rPr>
              <a:t>The chemical composition of soils in the territory of an oil </a:t>
            </a:r>
            <a:r>
              <a:rPr lang="en-US" sz="3000" dirty="0" smtClean="0">
                <a:solidFill>
                  <a:srgbClr val="0033CC"/>
                </a:solidFill>
              </a:rPr>
              <a:t>refining facility</a:t>
            </a:r>
            <a:endParaRPr lang="ru-RU" sz="3000" dirty="0">
              <a:solidFill>
                <a:srgbClr val="0033CC"/>
              </a:solidFill>
            </a:endParaRPr>
          </a:p>
        </p:txBody>
      </p:sp>
      <p:sp>
        <p:nvSpPr>
          <p:cNvPr id="5" name="TextBox 4"/>
          <p:cNvSpPr txBox="1"/>
          <p:nvPr/>
        </p:nvSpPr>
        <p:spPr>
          <a:xfrm>
            <a:off x="4968239" y="6368527"/>
            <a:ext cx="2969110" cy="369332"/>
          </a:xfrm>
          <a:prstGeom prst="rect">
            <a:avLst/>
          </a:prstGeom>
          <a:noFill/>
        </p:spPr>
        <p:txBody>
          <a:bodyPr wrap="square" rtlCol="0">
            <a:spAutoFit/>
          </a:bodyPr>
          <a:lstStyle/>
          <a:p>
            <a:pPr algn="ctr"/>
            <a:r>
              <a:rPr lang="en-US" dirty="0" smtClean="0">
                <a:solidFill>
                  <a:srgbClr val="0033CC"/>
                </a:solidFill>
              </a:rPr>
              <a:t>Tomsk 2020</a:t>
            </a:r>
            <a:endParaRPr lang="ru-RU" dirty="0">
              <a:solidFill>
                <a:srgbClr val="0033CC"/>
              </a:solidFill>
            </a:endParaRPr>
          </a:p>
        </p:txBody>
      </p:sp>
      <p:sp>
        <p:nvSpPr>
          <p:cNvPr id="6" name="TextBox 5"/>
          <p:cNvSpPr txBox="1"/>
          <p:nvPr/>
        </p:nvSpPr>
        <p:spPr>
          <a:xfrm>
            <a:off x="8041710" y="4872625"/>
            <a:ext cx="3807911" cy="400110"/>
          </a:xfrm>
          <a:prstGeom prst="rect">
            <a:avLst/>
          </a:prstGeom>
          <a:noFill/>
        </p:spPr>
        <p:txBody>
          <a:bodyPr wrap="square" rtlCol="0">
            <a:spAutoFit/>
          </a:bodyPr>
          <a:lstStyle/>
          <a:p>
            <a:pPr algn="ctr"/>
            <a:r>
              <a:rPr lang="en-US" sz="2000" dirty="0" smtClean="0">
                <a:solidFill>
                  <a:srgbClr val="0033CC"/>
                </a:solidFill>
              </a:rPr>
              <a:t>Natalya </a:t>
            </a:r>
            <a:r>
              <a:rPr lang="en-US" sz="2000" dirty="0" err="1" smtClean="0">
                <a:solidFill>
                  <a:srgbClr val="0033CC"/>
                </a:solidFill>
              </a:rPr>
              <a:t>Volkova</a:t>
            </a:r>
            <a:r>
              <a:rPr lang="en-US" sz="2000" dirty="0" smtClean="0">
                <a:solidFill>
                  <a:srgbClr val="0033CC"/>
                </a:solidFill>
              </a:rPr>
              <a:t>, PG student</a:t>
            </a:r>
          </a:p>
        </p:txBody>
      </p:sp>
    </p:spTree>
    <p:extLst>
      <p:ext uri="{BB962C8B-B14F-4D97-AF65-F5344CB8AC3E}">
        <p14:creationId xmlns:p14="http://schemas.microsoft.com/office/powerpoint/2010/main" val="3404900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677" y="237994"/>
            <a:ext cx="11498894" cy="693107"/>
          </a:xfrm>
        </p:spPr>
        <p:txBody>
          <a:bodyPr/>
          <a:lstStyle/>
          <a:p>
            <a:pPr algn="ctr"/>
            <a:r>
              <a:rPr lang="en-US" dirty="0" smtClean="0">
                <a:solidFill>
                  <a:srgbClr val="0033CC"/>
                </a:solidFill>
              </a:rPr>
              <a:t>CONCLUSIONS</a:t>
            </a:r>
            <a:endParaRPr lang="ru-RU" dirty="0">
              <a:solidFill>
                <a:srgbClr val="0033CC"/>
              </a:solidFill>
            </a:endParaRPr>
          </a:p>
        </p:txBody>
      </p:sp>
      <p:sp>
        <p:nvSpPr>
          <p:cNvPr id="3" name="Объект 2"/>
          <p:cNvSpPr>
            <a:spLocks noGrp="1"/>
          </p:cNvSpPr>
          <p:nvPr>
            <p:ph idx="1"/>
          </p:nvPr>
        </p:nvSpPr>
        <p:spPr>
          <a:xfrm>
            <a:off x="325677" y="1139869"/>
            <a:ext cx="11436264" cy="4901494"/>
          </a:xfrm>
        </p:spPr>
        <p:txBody>
          <a:bodyPr/>
          <a:lstStyle/>
          <a:p>
            <a:r>
              <a:rPr lang="en-US" sz="2400" dirty="0">
                <a:solidFill>
                  <a:schemeClr val="tx1">
                    <a:lumMod val="85000"/>
                    <a:lumOff val="15000"/>
                  </a:schemeClr>
                </a:solidFill>
              </a:rPr>
              <a:t>The study revealed pollution with both heavy metals and organic </a:t>
            </a:r>
            <a:r>
              <a:rPr lang="en-US" sz="2400" dirty="0" smtClean="0">
                <a:solidFill>
                  <a:schemeClr val="tx1">
                    <a:lumMod val="85000"/>
                    <a:lumOff val="15000"/>
                  </a:schemeClr>
                </a:solidFill>
              </a:rPr>
              <a:t>substances.</a:t>
            </a:r>
          </a:p>
          <a:p>
            <a:r>
              <a:rPr lang="en-US" sz="2400" dirty="0">
                <a:solidFill>
                  <a:schemeClr val="tx1">
                    <a:lumMod val="85000"/>
                    <a:lumOff val="15000"/>
                  </a:schemeClr>
                </a:solidFill>
              </a:rPr>
              <a:t>Such high indices are attributed to a large amount of emissions and leakage from the factory. </a:t>
            </a:r>
            <a:endParaRPr lang="en-US" sz="2400" dirty="0" smtClean="0">
              <a:solidFill>
                <a:schemeClr val="tx1">
                  <a:lumMod val="85000"/>
                  <a:lumOff val="15000"/>
                </a:schemeClr>
              </a:solidFill>
            </a:endParaRPr>
          </a:p>
          <a:p>
            <a:r>
              <a:rPr lang="en-US" sz="2400" dirty="0">
                <a:solidFill>
                  <a:schemeClr val="tx1">
                    <a:lumMod val="85000"/>
                    <a:lumOff val="15000"/>
                  </a:schemeClr>
                </a:solidFill>
              </a:rPr>
              <a:t>The accumulation of heavy metals causes a detrimental effect, causing mutations and changes in living organisms and </a:t>
            </a:r>
            <a:r>
              <a:rPr lang="en-US" sz="2400" dirty="0" smtClean="0">
                <a:solidFill>
                  <a:schemeClr val="tx1">
                    <a:lumMod val="85000"/>
                    <a:lumOff val="15000"/>
                  </a:schemeClr>
                </a:solidFill>
              </a:rPr>
              <a:t>plants.</a:t>
            </a:r>
            <a:endParaRPr lang="en-US" sz="2400" dirty="0" smtClean="0">
              <a:solidFill>
                <a:schemeClr val="tx1">
                  <a:lumMod val="85000"/>
                  <a:lumOff val="15000"/>
                </a:schemeClr>
              </a:solidFill>
            </a:endParaRPr>
          </a:p>
          <a:p>
            <a:r>
              <a:rPr lang="en-US" sz="2400" dirty="0" smtClean="0">
                <a:solidFill>
                  <a:schemeClr val="tx1">
                    <a:lumMod val="85000"/>
                    <a:lumOff val="15000"/>
                  </a:schemeClr>
                </a:solidFill>
              </a:rPr>
              <a:t> </a:t>
            </a:r>
            <a:r>
              <a:rPr lang="en-US" sz="2400" dirty="0">
                <a:solidFill>
                  <a:schemeClr val="tx1">
                    <a:lumMod val="85000"/>
                    <a:lumOff val="15000"/>
                  </a:schemeClr>
                </a:solidFill>
              </a:rPr>
              <a:t>Rectification of the consequences of pollution is the next step of our </a:t>
            </a:r>
            <a:r>
              <a:rPr lang="en-US" sz="2400" dirty="0" smtClean="0">
                <a:solidFill>
                  <a:schemeClr val="tx1">
                    <a:lumMod val="85000"/>
                    <a:lumOff val="15000"/>
                  </a:schemeClr>
                </a:solidFill>
              </a:rPr>
              <a:t>work.</a:t>
            </a:r>
            <a:endParaRPr lang="en-US" sz="2400" dirty="0">
              <a:solidFill>
                <a:schemeClr val="tx1">
                  <a:lumMod val="85000"/>
                  <a:lumOff val="15000"/>
                </a:schemeClr>
              </a:solidFill>
            </a:endParaRPr>
          </a:p>
          <a:p>
            <a:endParaRPr lang="ru-RU" dirty="0">
              <a:solidFill>
                <a:schemeClr val="tx1">
                  <a:lumMod val="85000"/>
                  <a:lumOff val="15000"/>
                </a:schemeClr>
              </a:solidFill>
            </a:endParaRPr>
          </a:p>
        </p:txBody>
      </p:sp>
      <p:sp>
        <p:nvSpPr>
          <p:cNvPr id="4" name="Номер слайда 3"/>
          <p:cNvSpPr>
            <a:spLocks noGrp="1"/>
          </p:cNvSpPr>
          <p:nvPr>
            <p:ph type="sldNum" sz="quarter" idx="12"/>
          </p:nvPr>
        </p:nvSpPr>
        <p:spPr>
          <a:xfrm>
            <a:off x="11208603" y="6141570"/>
            <a:ext cx="683339" cy="365125"/>
          </a:xfrm>
        </p:spPr>
        <p:txBody>
          <a:bodyPr/>
          <a:lstStyle/>
          <a:p>
            <a:fld id="{6B602E9B-C068-44FB-85BF-35C73B147AD9}" type="slidenum">
              <a:rPr lang="ru-RU" sz="1400" smtClean="0">
                <a:solidFill>
                  <a:srgbClr val="0033CC"/>
                </a:solidFill>
              </a:rPr>
              <a:t>10</a:t>
            </a:fld>
            <a:endParaRPr lang="ru-RU" sz="1400" dirty="0">
              <a:solidFill>
                <a:srgbClr val="0033CC"/>
              </a:solidFill>
            </a:endParaRPr>
          </a:p>
        </p:txBody>
      </p:sp>
    </p:spTree>
    <p:extLst>
      <p:ext uri="{BB962C8B-B14F-4D97-AF65-F5344CB8AC3E}">
        <p14:creationId xmlns:p14="http://schemas.microsoft.com/office/powerpoint/2010/main" val="3072564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677" y="2526083"/>
            <a:ext cx="11536472" cy="1320800"/>
          </a:xfrm>
        </p:spPr>
        <p:txBody>
          <a:bodyPr/>
          <a:lstStyle/>
          <a:p>
            <a:pPr algn="ctr"/>
            <a:r>
              <a:rPr lang="en-US" dirty="0">
                <a:solidFill>
                  <a:srgbClr val="0033CC"/>
                </a:solidFill>
              </a:rPr>
              <a:t>Thank you for </a:t>
            </a:r>
            <a:r>
              <a:rPr lang="en-US" dirty="0" smtClean="0">
                <a:solidFill>
                  <a:srgbClr val="0033CC"/>
                </a:solidFill>
              </a:rPr>
              <a:t>your attention</a:t>
            </a:r>
            <a:r>
              <a:rPr lang="ru-RU" dirty="0">
                <a:solidFill>
                  <a:srgbClr val="0033CC"/>
                </a:solidFill>
              </a:rPr>
              <a:t/>
            </a:r>
            <a:br>
              <a:rPr lang="ru-RU" dirty="0">
                <a:solidFill>
                  <a:srgbClr val="0033CC"/>
                </a:solidFill>
              </a:rPr>
            </a:br>
            <a:endParaRPr lang="ru-RU" dirty="0">
              <a:solidFill>
                <a:srgbClr val="0033CC"/>
              </a:solidFill>
            </a:endParaRPr>
          </a:p>
        </p:txBody>
      </p:sp>
    </p:spTree>
    <p:extLst>
      <p:ext uri="{BB962C8B-B14F-4D97-AF65-F5344CB8AC3E}">
        <p14:creationId xmlns:p14="http://schemas.microsoft.com/office/powerpoint/2010/main" val="356554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8202" y="175364"/>
            <a:ext cx="11523945" cy="763099"/>
          </a:xfrm>
        </p:spPr>
        <p:txBody>
          <a:bodyPr/>
          <a:lstStyle/>
          <a:p>
            <a:pPr algn="ctr"/>
            <a:r>
              <a:rPr lang="en-US" dirty="0">
                <a:solidFill>
                  <a:srgbClr val="0033CC"/>
                </a:solidFill>
              </a:rPr>
              <a:t>Contents</a:t>
            </a:r>
            <a:endParaRPr lang="ru-RU" dirty="0">
              <a:solidFill>
                <a:srgbClr val="0033CC"/>
              </a:solidFill>
            </a:endParaRPr>
          </a:p>
        </p:txBody>
      </p:sp>
      <p:sp>
        <p:nvSpPr>
          <p:cNvPr id="3" name="Объект 2"/>
          <p:cNvSpPr>
            <a:spLocks noGrp="1"/>
          </p:cNvSpPr>
          <p:nvPr>
            <p:ph idx="1"/>
          </p:nvPr>
        </p:nvSpPr>
        <p:spPr>
          <a:xfrm>
            <a:off x="338203" y="901875"/>
            <a:ext cx="11523946" cy="5436296"/>
          </a:xfrm>
        </p:spPr>
        <p:txBody>
          <a:bodyPr>
            <a:normAutofit/>
          </a:bodyPr>
          <a:lstStyle/>
          <a:p>
            <a:r>
              <a:rPr lang="en-US" sz="2400" dirty="0">
                <a:solidFill>
                  <a:srgbClr val="0033CC"/>
                </a:solidFill>
              </a:rPr>
              <a:t>general problem </a:t>
            </a:r>
            <a:endParaRPr lang="en-US" sz="2400" dirty="0" smtClean="0">
              <a:solidFill>
                <a:srgbClr val="0033CC"/>
              </a:solidFill>
            </a:endParaRPr>
          </a:p>
          <a:p>
            <a:r>
              <a:rPr lang="en-US" sz="2400" dirty="0">
                <a:solidFill>
                  <a:srgbClr val="0033CC"/>
                </a:solidFill>
              </a:rPr>
              <a:t>types of </a:t>
            </a:r>
            <a:r>
              <a:rPr lang="en-US" sz="2400" dirty="0" smtClean="0">
                <a:solidFill>
                  <a:srgbClr val="0033CC"/>
                </a:solidFill>
              </a:rPr>
              <a:t>contamination</a:t>
            </a:r>
          </a:p>
          <a:p>
            <a:r>
              <a:rPr lang="en-US" sz="2400" dirty="0">
                <a:solidFill>
                  <a:srgbClr val="0033CC"/>
                </a:solidFill>
              </a:rPr>
              <a:t>the methods </a:t>
            </a:r>
            <a:endParaRPr lang="en-US" sz="2400" dirty="0" smtClean="0">
              <a:solidFill>
                <a:srgbClr val="0033CC"/>
              </a:solidFill>
            </a:endParaRPr>
          </a:p>
          <a:p>
            <a:r>
              <a:rPr lang="en-US" sz="2400" dirty="0">
                <a:solidFill>
                  <a:srgbClr val="0033CC"/>
                </a:solidFill>
              </a:rPr>
              <a:t>the results</a:t>
            </a:r>
            <a:endParaRPr lang="ru-RU" sz="2400" dirty="0">
              <a:solidFill>
                <a:srgbClr val="0033CC"/>
              </a:solidFill>
            </a:endParaRPr>
          </a:p>
        </p:txBody>
      </p:sp>
      <p:sp>
        <p:nvSpPr>
          <p:cNvPr id="4" name="Номер слайда 3"/>
          <p:cNvSpPr>
            <a:spLocks noGrp="1"/>
          </p:cNvSpPr>
          <p:nvPr>
            <p:ph type="sldNum" sz="quarter" idx="12"/>
          </p:nvPr>
        </p:nvSpPr>
        <p:spPr>
          <a:xfrm>
            <a:off x="10720088" y="6003784"/>
            <a:ext cx="683339" cy="365125"/>
          </a:xfrm>
        </p:spPr>
        <p:txBody>
          <a:bodyPr/>
          <a:lstStyle/>
          <a:p>
            <a:fld id="{6B602E9B-C068-44FB-85BF-35C73B147AD9}" type="slidenum">
              <a:rPr lang="ru-RU" sz="1400" b="1" smtClean="0">
                <a:solidFill>
                  <a:srgbClr val="0033CC"/>
                </a:solidFill>
              </a:rPr>
              <a:t>2</a:t>
            </a:fld>
            <a:endParaRPr lang="ru-RU" sz="1400" b="1" dirty="0">
              <a:solidFill>
                <a:srgbClr val="0033CC"/>
              </a:solidFill>
            </a:endParaRPr>
          </a:p>
        </p:txBody>
      </p:sp>
    </p:spTree>
    <p:extLst>
      <p:ext uri="{BB962C8B-B14F-4D97-AF65-F5344CB8AC3E}">
        <p14:creationId xmlns:p14="http://schemas.microsoft.com/office/powerpoint/2010/main" val="428010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574" y="125636"/>
            <a:ext cx="11586574" cy="703385"/>
          </a:xfrm>
        </p:spPr>
        <p:txBody>
          <a:bodyPr/>
          <a:lstStyle/>
          <a:p>
            <a:pPr algn="just"/>
            <a:r>
              <a:rPr lang="en-US" dirty="0"/>
              <a:t> </a:t>
            </a:r>
            <a:r>
              <a:rPr lang="en-US" dirty="0" smtClean="0"/>
              <a:t>                               </a:t>
            </a:r>
            <a:r>
              <a:rPr lang="en-US" dirty="0" smtClean="0">
                <a:solidFill>
                  <a:srgbClr val="0033CC"/>
                </a:solidFill>
              </a:rPr>
              <a:t>Problem</a:t>
            </a:r>
            <a:endParaRPr lang="ru-RU" dirty="0">
              <a:solidFill>
                <a:srgbClr val="0033CC"/>
              </a:solidFill>
            </a:endParaRPr>
          </a:p>
        </p:txBody>
      </p: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77" y="1277448"/>
            <a:ext cx="4164713" cy="2620255"/>
          </a:xfrm>
          <a:prstGeom prst="rect">
            <a:avLst/>
          </a:prstGeom>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293" y="4550389"/>
            <a:ext cx="3033797" cy="2090698"/>
          </a:xfrm>
          <a:prstGeom prst="ellipse">
            <a:avLst/>
          </a:prstGeom>
          <a:ln>
            <a:noFill/>
          </a:ln>
          <a:effectLst>
            <a:softEdge rad="112500"/>
          </a:effectLst>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3373" y="2829182"/>
            <a:ext cx="2815636" cy="1731649"/>
          </a:xfrm>
          <a:prstGeom prst="ellipse">
            <a:avLst/>
          </a:prstGeom>
          <a:ln>
            <a:noFill/>
          </a:ln>
          <a:effectLst>
            <a:softEdge rad="112500"/>
          </a:effectLst>
        </p:spPr>
      </p:pic>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1825" y="2969885"/>
            <a:ext cx="2796996" cy="1864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4293" y="1029076"/>
            <a:ext cx="3033797" cy="1706511"/>
          </a:xfrm>
          <a:prstGeom prst="ellipse">
            <a:avLst/>
          </a:prstGeom>
          <a:ln>
            <a:noFill/>
          </a:ln>
          <a:effectLst>
            <a:softEdge rad="112500"/>
          </a:effectLst>
        </p:spPr>
      </p:pic>
      <p:pic>
        <p:nvPicPr>
          <p:cNvPr id="20" name="Рисунок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377" y="3902217"/>
            <a:ext cx="4164713" cy="2361906"/>
          </a:xfrm>
          <a:prstGeom prst="rect">
            <a:avLst/>
          </a:prstGeom>
        </p:spPr>
      </p:pic>
      <p:sp>
        <p:nvSpPr>
          <p:cNvPr id="21" name="TextBox 20"/>
          <p:cNvSpPr txBox="1"/>
          <p:nvPr/>
        </p:nvSpPr>
        <p:spPr>
          <a:xfrm>
            <a:off x="731121" y="829021"/>
            <a:ext cx="2820972" cy="400110"/>
          </a:xfrm>
          <a:prstGeom prst="rect">
            <a:avLst/>
          </a:prstGeom>
          <a:noFill/>
        </p:spPr>
        <p:txBody>
          <a:bodyPr wrap="square" rtlCol="0">
            <a:spAutoFit/>
          </a:bodyPr>
          <a:lstStyle/>
          <a:p>
            <a:pPr algn="ctr"/>
            <a:r>
              <a:rPr lang="en-US" sz="2000" dirty="0" smtClean="0"/>
              <a:t>Oil refining facility</a:t>
            </a:r>
            <a:endParaRPr lang="ru-RU" sz="2000" dirty="0"/>
          </a:p>
        </p:txBody>
      </p:sp>
      <p:sp>
        <p:nvSpPr>
          <p:cNvPr id="23" name="TextBox 22"/>
          <p:cNvSpPr txBox="1"/>
          <p:nvPr/>
        </p:nvSpPr>
        <p:spPr>
          <a:xfrm>
            <a:off x="9363772" y="2387520"/>
            <a:ext cx="1723292" cy="400110"/>
          </a:xfrm>
          <a:prstGeom prst="rect">
            <a:avLst/>
          </a:prstGeom>
          <a:noFill/>
        </p:spPr>
        <p:txBody>
          <a:bodyPr wrap="square" rtlCol="0">
            <a:spAutoFit/>
          </a:bodyPr>
          <a:lstStyle/>
          <a:p>
            <a:pPr algn="ctr"/>
            <a:r>
              <a:rPr lang="en-US" sz="2000" dirty="0" smtClean="0"/>
              <a:t>Control</a:t>
            </a:r>
            <a:endParaRPr lang="ru-RU" sz="2000" dirty="0"/>
          </a:p>
        </p:txBody>
      </p:sp>
      <p:cxnSp>
        <p:nvCxnSpPr>
          <p:cNvPr id="25" name="Прямая со стрелкой 24"/>
          <p:cNvCxnSpPr/>
          <p:nvPr/>
        </p:nvCxnSpPr>
        <p:spPr>
          <a:xfrm flipV="1">
            <a:off x="4481885" y="2192839"/>
            <a:ext cx="1221506" cy="127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4481885" y="3695006"/>
            <a:ext cx="12215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481885" y="3897703"/>
            <a:ext cx="1179455" cy="1241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60123" y="671122"/>
            <a:ext cx="1512277" cy="400110"/>
          </a:xfrm>
          <a:prstGeom prst="rect">
            <a:avLst/>
          </a:prstGeom>
          <a:noFill/>
        </p:spPr>
        <p:txBody>
          <a:bodyPr wrap="square" rtlCol="0">
            <a:spAutoFit/>
          </a:bodyPr>
          <a:lstStyle/>
          <a:p>
            <a:pPr algn="ctr"/>
            <a:r>
              <a:rPr lang="en-US" sz="2000" dirty="0" smtClean="0"/>
              <a:t>Emissions</a:t>
            </a:r>
            <a:endParaRPr lang="ru-RU" sz="2000" dirty="0"/>
          </a:p>
        </p:txBody>
      </p:sp>
      <p:sp>
        <p:nvSpPr>
          <p:cNvPr id="3" name="Номер слайда 2"/>
          <p:cNvSpPr>
            <a:spLocks noGrp="1"/>
          </p:cNvSpPr>
          <p:nvPr>
            <p:ph type="sldNum" sz="quarter" idx="12"/>
          </p:nvPr>
        </p:nvSpPr>
        <p:spPr>
          <a:xfrm>
            <a:off x="11164889" y="6081560"/>
            <a:ext cx="683339" cy="365125"/>
          </a:xfrm>
        </p:spPr>
        <p:txBody>
          <a:bodyPr/>
          <a:lstStyle/>
          <a:p>
            <a:fld id="{6B602E9B-C068-44FB-85BF-35C73B147AD9}" type="slidenum">
              <a:rPr lang="ru-RU" sz="1400" smtClean="0">
                <a:solidFill>
                  <a:srgbClr val="0033CC"/>
                </a:solidFill>
              </a:rPr>
              <a:t>3</a:t>
            </a:fld>
            <a:endParaRPr lang="ru-RU" sz="1400" dirty="0">
              <a:solidFill>
                <a:srgbClr val="0033CC"/>
              </a:solidFill>
            </a:endParaRPr>
          </a:p>
        </p:txBody>
      </p:sp>
    </p:spTree>
    <p:extLst>
      <p:ext uri="{BB962C8B-B14F-4D97-AF65-F5344CB8AC3E}">
        <p14:creationId xmlns:p14="http://schemas.microsoft.com/office/powerpoint/2010/main" val="2055516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99" y="162838"/>
            <a:ext cx="11536472" cy="657777"/>
          </a:xfrm>
        </p:spPr>
        <p:txBody>
          <a:bodyPr/>
          <a:lstStyle/>
          <a:p>
            <a:pPr algn="ctr"/>
            <a:r>
              <a:rPr lang="en-US" dirty="0">
                <a:solidFill>
                  <a:srgbClr val="0033CC"/>
                </a:solidFill>
              </a:rPr>
              <a:t>The main types of pollution</a:t>
            </a:r>
            <a:endParaRPr lang="ru-RU" dirty="0">
              <a:solidFill>
                <a:srgbClr val="0033CC"/>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444091050"/>
              </p:ext>
            </p:extLst>
          </p:nvPr>
        </p:nvGraphicFramePr>
        <p:xfrm>
          <a:off x="0" y="657226"/>
          <a:ext cx="12191999" cy="6200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229225" y="3457576"/>
            <a:ext cx="2028825" cy="492443"/>
          </a:xfrm>
          <a:prstGeom prst="rect">
            <a:avLst/>
          </a:prstGeom>
          <a:solidFill>
            <a:schemeClr val="accent1"/>
          </a:solidFill>
        </p:spPr>
        <p:txBody>
          <a:bodyPr wrap="square" rtlCol="0">
            <a:spAutoFit/>
          </a:bodyPr>
          <a:lstStyle/>
          <a:p>
            <a:r>
              <a:rPr lang="en-US" sz="2600" b="1" dirty="0" smtClean="0">
                <a:solidFill>
                  <a:schemeClr val="bg1"/>
                </a:solidFill>
              </a:rPr>
              <a:t>POLLUTION</a:t>
            </a:r>
            <a:endParaRPr lang="ru-RU" sz="2600" b="1" dirty="0">
              <a:solidFill>
                <a:schemeClr val="bg1"/>
              </a:solidFill>
            </a:endParaRPr>
          </a:p>
        </p:txBody>
      </p:sp>
      <p:sp>
        <p:nvSpPr>
          <p:cNvPr id="3" name="Номер слайда 2"/>
          <p:cNvSpPr>
            <a:spLocks noGrp="1"/>
          </p:cNvSpPr>
          <p:nvPr>
            <p:ph type="sldNum" sz="quarter" idx="12"/>
          </p:nvPr>
        </p:nvSpPr>
        <p:spPr>
          <a:xfrm>
            <a:off x="11108395" y="6204201"/>
            <a:ext cx="683339" cy="365125"/>
          </a:xfrm>
        </p:spPr>
        <p:txBody>
          <a:bodyPr/>
          <a:lstStyle/>
          <a:p>
            <a:fld id="{6B602E9B-C068-44FB-85BF-35C73B147AD9}" type="slidenum">
              <a:rPr lang="ru-RU" sz="1400" smtClean="0">
                <a:solidFill>
                  <a:srgbClr val="0033CC"/>
                </a:solidFill>
              </a:rPr>
              <a:t>4</a:t>
            </a:fld>
            <a:endParaRPr lang="ru-RU" sz="1400" dirty="0">
              <a:solidFill>
                <a:srgbClr val="0033CC"/>
              </a:solidFill>
            </a:endParaRPr>
          </a:p>
        </p:txBody>
      </p:sp>
    </p:spTree>
    <p:extLst>
      <p:ext uri="{BB962C8B-B14F-4D97-AF65-F5344CB8AC3E}">
        <p14:creationId xmlns:p14="http://schemas.microsoft.com/office/powerpoint/2010/main" val="1158355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619" y="187890"/>
            <a:ext cx="11336056" cy="605324"/>
          </a:xfrm>
        </p:spPr>
        <p:txBody>
          <a:bodyPr>
            <a:normAutofit fontScale="90000"/>
          </a:bodyPr>
          <a:lstStyle/>
          <a:p>
            <a:r>
              <a:rPr lang="en-US" dirty="0" smtClean="0">
                <a:solidFill>
                  <a:srgbClr val="0033CC"/>
                </a:solidFill>
              </a:rPr>
              <a:t>      Object of study</a:t>
            </a:r>
            <a:endParaRPr lang="ru-RU" dirty="0">
              <a:solidFill>
                <a:srgbClr val="0033CC"/>
              </a:solidFill>
            </a:endParaRPr>
          </a:p>
        </p:txBody>
      </p:sp>
      <p:sp>
        <p:nvSpPr>
          <p:cNvPr id="3" name="Объект 2"/>
          <p:cNvSpPr>
            <a:spLocks noGrp="1"/>
          </p:cNvSpPr>
          <p:nvPr>
            <p:ph idx="1"/>
          </p:nvPr>
        </p:nvSpPr>
        <p:spPr>
          <a:xfrm>
            <a:off x="350729" y="801665"/>
            <a:ext cx="6158928" cy="1728593"/>
          </a:xfrm>
        </p:spPr>
        <p:txBody>
          <a:bodyPr>
            <a:normAutofit/>
          </a:bodyPr>
          <a:lstStyle/>
          <a:p>
            <a:r>
              <a:rPr lang="en-US" dirty="0">
                <a:solidFill>
                  <a:schemeClr val="tx1"/>
                </a:solidFill>
              </a:rPr>
              <a:t>T</a:t>
            </a:r>
            <a:r>
              <a:rPr lang="en-US" dirty="0" smtClean="0">
                <a:solidFill>
                  <a:schemeClr val="tx1"/>
                </a:solidFill>
              </a:rPr>
              <a:t>he soil from </a:t>
            </a:r>
            <a:r>
              <a:rPr lang="en-US" dirty="0">
                <a:solidFill>
                  <a:schemeClr val="tx1"/>
                </a:solidFill>
              </a:rPr>
              <a:t>a depth 0-10 and 10-20 </a:t>
            </a:r>
            <a:r>
              <a:rPr lang="en-US" dirty="0" smtClean="0">
                <a:solidFill>
                  <a:schemeClr val="tx1"/>
                </a:solidFill>
              </a:rPr>
              <a:t>cm</a:t>
            </a:r>
            <a:endParaRPr lang="ru-RU" dirty="0" smtClean="0">
              <a:solidFill>
                <a:schemeClr val="tx1"/>
              </a:solidFill>
            </a:endParaRPr>
          </a:p>
          <a:p>
            <a:r>
              <a:rPr lang="en-US" dirty="0">
                <a:solidFill>
                  <a:schemeClr val="tx1"/>
                </a:solidFill>
              </a:rPr>
              <a:t>The ‘</a:t>
            </a:r>
            <a:r>
              <a:rPr lang="en-US" dirty="0" err="1">
                <a:solidFill>
                  <a:schemeClr val="tx1"/>
                </a:solidFill>
              </a:rPr>
              <a:t>Tomskneftepererabotka</a:t>
            </a:r>
            <a:r>
              <a:rPr lang="en-US" dirty="0">
                <a:solidFill>
                  <a:schemeClr val="tx1"/>
                </a:solidFill>
              </a:rPr>
              <a:t>’ (TNP) </a:t>
            </a:r>
            <a:r>
              <a:rPr lang="en-US" dirty="0" smtClean="0">
                <a:solidFill>
                  <a:schemeClr val="tx1"/>
                </a:solidFill>
              </a:rPr>
              <a:t>factory</a:t>
            </a:r>
          </a:p>
          <a:p>
            <a:r>
              <a:rPr lang="en-US" dirty="0">
                <a:solidFill>
                  <a:schemeClr val="tx1"/>
                </a:solidFill>
              </a:rPr>
              <a:t>located 1.5 km away from </a:t>
            </a:r>
            <a:r>
              <a:rPr lang="en-US" dirty="0" err="1">
                <a:solidFill>
                  <a:schemeClr val="tx1"/>
                </a:solidFill>
              </a:rPr>
              <a:t>Semiluzhki</a:t>
            </a:r>
            <a:r>
              <a:rPr lang="en-US" dirty="0">
                <a:solidFill>
                  <a:schemeClr val="tx1"/>
                </a:solidFill>
              </a:rPr>
              <a:t> village of the Tomsk region, and 25 km away from Tomsk </a:t>
            </a:r>
            <a:endParaRPr lang="ru-RU" dirty="0">
              <a:solidFill>
                <a:schemeClr val="tx1"/>
              </a:solidFill>
            </a:endParaRPr>
          </a:p>
        </p:txBody>
      </p:sp>
      <p:sp>
        <p:nvSpPr>
          <p:cNvPr id="11" name="TextBox 10"/>
          <p:cNvSpPr txBox="1"/>
          <p:nvPr/>
        </p:nvSpPr>
        <p:spPr>
          <a:xfrm>
            <a:off x="6740285" y="4096609"/>
            <a:ext cx="1112704" cy="584775"/>
          </a:xfrm>
          <a:prstGeom prst="rect">
            <a:avLst/>
          </a:prstGeom>
          <a:noFill/>
          <a:ln>
            <a:solidFill>
              <a:schemeClr val="accent1"/>
            </a:solidFill>
          </a:ln>
        </p:spPr>
        <p:txBody>
          <a:bodyPr wrap="square" rtlCol="0">
            <a:spAutoFit/>
          </a:bodyPr>
          <a:lstStyle/>
          <a:p>
            <a:pPr algn="ctr"/>
            <a:r>
              <a:rPr lang="ru-RU" sz="1600" dirty="0"/>
              <a:t>200 </a:t>
            </a:r>
            <a:r>
              <a:rPr lang="en-US" sz="1600" dirty="0"/>
              <a:t>m to the east</a:t>
            </a:r>
            <a:endParaRPr lang="ru-RU" sz="1600" dirty="0"/>
          </a:p>
        </p:txBody>
      </p:sp>
      <p:sp>
        <p:nvSpPr>
          <p:cNvPr id="13" name="TextBox 12"/>
          <p:cNvSpPr txBox="1"/>
          <p:nvPr/>
        </p:nvSpPr>
        <p:spPr>
          <a:xfrm>
            <a:off x="7545440" y="4785449"/>
            <a:ext cx="1164509" cy="584775"/>
          </a:xfrm>
          <a:prstGeom prst="rect">
            <a:avLst/>
          </a:prstGeom>
          <a:noFill/>
          <a:ln>
            <a:solidFill>
              <a:schemeClr val="accent1"/>
            </a:solidFill>
          </a:ln>
        </p:spPr>
        <p:txBody>
          <a:bodyPr wrap="square" rtlCol="0">
            <a:spAutoFit/>
          </a:bodyPr>
          <a:lstStyle/>
          <a:p>
            <a:pPr algn="ctr"/>
            <a:r>
              <a:rPr lang="en-US" sz="1600" dirty="0" smtClean="0"/>
              <a:t>100 </a:t>
            </a:r>
            <a:r>
              <a:rPr lang="en-US" sz="1600" dirty="0"/>
              <a:t>m to the south</a:t>
            </a:r>
            <a:endParaRPr lang="ru-RU" sz="1600" dirty="0"/>
          </a:p>
        </p:txBody>
      </p:sp>
      <p:sp>
        <p:nvSpPr>
          <p:cNvPr id="14" name="TextBox 13"/>
          <p:cNvSpPr txBox="1"/>
          <p:nvPr/>
        </p:nvSpPr>
        <p:spPr>
          <a:xfrm>
            <a:off x="9030367" y="4096609"/>
            <a:ext cx="1112704" cy="584775"/>
          </a:xfrm>
          <a:prstGeom prst="rect">
            <a:avLst/>
          </a:prstGeom>
          <a:noFill/>
          <a:ln>
            <a:solidFill>
              <a:schemeClr val="accent1"/>
            </a:solidFill>
          </a:ln>
        </p:spPr>
        <p:txBody>
          <a:bodyPr wrap="square" rtlCol="0">
            <a:spAutoFit/>
          </a:bodyPr>
          <a:lstStyle/>
          <a:p>
            <a:pPr algn="ctr"/>
            <a:r>
              <a:rPr lang="ru-RU" sz="1600" dirty="0"/>
              <a:t>300 </a:t>
            </a:r>
            <a:r>
              <a:rPr lang="en-US" sz="1600" dirty="0"/>
              <a:t>m to the west</a:t>
            </a:r>
            <a:endParaRPr lang="ru-RU" sz="1600" dirty="0"/>
          </a:p>
        </p:txBody>
      </p:sp>
      <p:sp>
        <p:nvSpPr>
          <p:cNvPr id="15" name="TextBox 14"/>
          <p:cNvSpPr txBox="1"/>
          <p:nvPr/>
        </p:nvSpPr>
        <p:spPr>
          <a:xfrm>
            <a:off x="8741634" y="5444135"/>
            <a:ext cx="2802874" cy="830997"/>
          </a:xfrm>
          <a:prstGeom prst="rect">
            <a:avLst/>
          </a:prstGeom>
          <a:noFill/>
          <a:ln>
            <a:solidFill>
              <a:schemeClr val="accent1"/>
            </a:solidFill>
          </a:ln>
        </p:spPr>
        <p:txBody>
          <a:bodyPr wrap="square" rtlCol="0">
            <a:spAutoFit/>
          </a:bodyPr>
          <a:lstStyle/>
          <a:p>
            <a:pPr algn="ctr"/>
            <a:r>
              <a:rPr lang="en-US" sz="1600" dirty="0"/>
              <a:t>1.5 km to the north, the outskirts of </a:t>
            </a:r>
            <a:r>
              <a:rPr lang="en-US" sz="1600" dirty="0" err="1"/>
              <a:t>Semiluzhki</a:t>
            </a:r>
            <a:r>
              <a:rPr lang="en-US" sz="1600" dirty="0"/>
              <a:t> village</a:t>
            </a:r>
            <a:endParaRPr lang="ru-RU" sz="1600" dirty="0"/>
          </a:p>
        </p:txBody>
      </p:sp>
      <p:sp>
        <p:nvSpPr>
          <p:cNvPr id="16" name="TextBox 15"/>
          <p:cNvSpPr txBox="1"/>
          <p:nvPr/>
        </p:nvSpPr>
        <p:spPr>
          <a:xfrm>
            <a:off x="10432974" y="4083953"/>
            <a:ext cx="1564394" cy="584775"/>
          </a:xfrm>
          <a:prstGeom prst="rect">
            <a:avLst/>
          </a:prstGeom>
          <a:noFill/>
          <a:ln>
            <a:solidFill>
              <a:schemeClr val="accent1"/>
            </a:solidFill>
          </a:ln>
        </p:spPr>
        <p:txBody>
          <a:bodyPr wrap="square" rtlCol="0">
            <a:spAutoFit/>
          </a:bodyPr>
          <a:lstStyle/>
          <a:p>
            <a:pPr algn="ctr"/>
            <a:r>
              <a:rPr lang="en-US" sz="1600" dirty="0"/>
              <a:t>1.5 km to the north-west</a:t>
            </a:r>
            <a:endParaRPr lang="ru-RU" sz="1600" dirty="0"/>
          </a:p>
        </p:txBody>
      </p:sp>
      <p:sp>
        <p:nvSpPr>
          <p:cNvPr id="17" name="Прямоугольник 16"/>
          <p:cNvSpPr/>
          <p:nvPr/>
        </p:nvSpPr>
        <p:spPr>
          <a:xfrm>
            <a:off x="8345456" y="3194947"/>
            <a:ext cx="2319774" cy="400110"/>
          </a:xfrm>
          <a:prstGeom prst="rect">
            <a:avLst/>
          </a:prstGeom>
          <a:ln>
            <a:solidFill>
              <a:schemeClr val="accent1"/>
            </a:solidFill>
          </a:ln>
        </p:spPr>
        <p:txBody>
          <a:bodyPr wrap="square">
            <a:spAutoFit/>
          </a:bodyPr>
          <a:lstStyle/>
          <a:p>
            <a:pPr algn="ctr">
              <a:spcAft>
                <a:spcPts val="0"/>
              </a:spcAft>
            </a:pPr>
            <a:r>
              <a:rPr lang="en-US" sz="2000" dirty="0" smtClean="0">
                <a:solidFill>
                  <a:srgbClr val="000000"/>
                </a:solidFill>
                <a:latin typeface="Times New Roman" panose="02020603050405020304" pitchFamily="18" charset="0"/>
              </a:rPr>
              <a:t>Location</a:t>
            </a:r>
            <a:r>
              <a:rPr lang="ru-RU" sz="2000" dirty="0" smtClean="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selection</a:t>
            </a:r>
            <a:endParaRPr lang="ru-RU" sz="2000" dirty="0"/>
          </a:p>
        </p:txBody>
      </p:sp>
      <p:cxnSp>
        <p:nvCxnSpPr>
          <p:cNvPr id="19" name="Прямая со стрелкой 18"/>
          <p:cNvCxnSpPr/>
          <p:nvPr/>
        </p:nvCxnSpPr>
        <p:spPr>
          <a:xfrm flipH="1">
            <a:off x="7534412" y="3583137"/>
            <a:ext cx="808314" cy="513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8204459" y="3595057"/>
            <a:ext cx="383196" cy="117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9586719" y="3595057"/>
            <a:ext cx="0" cy="528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10561401" y="3577647"/>
            <a:ext cx="451691" cy="536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10255371" y="3595057"/>
            <a:ext cx="114007" cy="1849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2"/>
          </p:nvPr>
        </p:nvSpPr>
        <p:spPr>
          <a:xfrm>
            <a:off x="11202838" y="6275132"/>
            <a:ext cx="683339" cy="365125"/>
          </a:xfrm>
        </p:spPr>
        <p:txBody>
          <a:bodyPr/>
          <a:lstStyle/>
          <a:p>
            <a:fld id="{6B602E9B-C068-44FB-85BF-35C73B147AD9}" type="slidenum">
              <a:rPr lang="ru-RU" sz="1400" smtClean="0">
                <a:solidFill>
                  <a:srgbClr val="0033CC"/>
                </a:solidFill>
              </a:rPr>
              <a:t>5</a:t>
            </a:fld>
            <a:endParaRPr lang="ru-RU" sz="1400" dirty="0">
              <a:solidFill>
                <a:srgbClr val="0033CC"/>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64" t="17637" r="28278" b="28596"/>
          <a:stretch/>
        </p:blipFill>
        <p:spPr bwMode="auto">
          <a:xfrm>
            <a:off x="7938568" y="135926"/>
            <a:ext cx="3276603" cy="275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825" t="14597" r="11539" b="11093"/>
          <a:stretch/>
        </p:blipFill>
        <p:spPr bwMode="auto">
          <a:xfrm>
            <a:off x="391488" y="2855847"/>
            <a:ext cx="5453768" cy="341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8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255" y="150312"/>
            <a:ext cx="11511420" cy="642902"/>
          </a:xfrm>
        </p:spPr>
        <p:txBody>
          <a:bodyPr/>
          <a:lstStyle/>
          <a:p>
            <a:pPr algn="ctr"/>
            <a:r>
              <a:rPr lang="en-US" dirty="0">
                <a:solidFill>
                  <a:srgbClr val="0033CC"/>
                </a:solidFill>
              </a:rPr>
              <a:t>Methods</a:t>
            </a:r>
            <a:endParaRPr lang="ru-RU" dirty="0">
              <a:solidFill>
                <a:srgbClr val="0033CC"/>
              </a:solidFill>
            </a:endParaRPr>
          </a:p>
        </p:txBody>
      </p:sp>
      <p:sp>
        <p:nvSpPr>
          <p:cNvPr id="3" name="Объект 2"/>
          <p:cNvSpPr>
            <a:spLocks noGrp="1"/>
          </p:cNvSpPr>
          <p:nvPr>
            <p:ph idx="1"/>
          </p:nvPr>
        </p:nvSpPr>
        <p:spPr>
          <a:xfrm>
            <a:off x="263047" y="793214"/>
            <a:ext cx="8572482" cy="3407742"/>
          </a:xfrm>
        </p:spPr>
        <p:txBody>
          <a:bodyPr>
            <a:normAutofit/>
          </a:bodyPr>
          <a:lstStyle/>
          <a:p>
            <a:pPr algn="just">
              <a:buFont typeface="Wingdings" pitchFamily="2" charset="2"/>
              <a:buChar char="Ø"/>
            </a:pPr>
            <a:r>
              <a:rPr lang="ru-RU" sz="2400" dirty="0" smtClean="0">
                <a:solidFill>
                  <a:srgbClr val="0033CC"/>
                </a:solidFill>
              </a:rPr>
              <a:t>1.</a:t>
            </a:r>
            <a:r>
              <a:rPr lang="en-US" sz="2400" dirty="0" smtClean="0">
                <a:solidFill>
                  <a:srgbClr val="0033CC"/>
                </a:solidFill>
              </a:rPr>
              <a:t>  Gas chromatography-mass </a:t>
            </a:r>
            <a:r>
              <a:rPr lang="en-US" sz="2400" dirty="0">
                <a:solidFill>
                  <a:srgbClr val="0033CC"/>
                </a:solidFill>
              </a:rPr>
              <a:t>spectrometry (</a:t>
            </a:r>
            <a:r>
              <a:rPr lang="en-US" sz="2400" dirty="0" smtClean="0">
                <a:solidFill>
                  <a:srgbClr val="0033CC"/>
                </a:solidFill>
              </a:rPr>
              <a:t>GC-MS) </a:t>
            </a:r>
          </a:p>
          <a:p>
            <a:pPr marL="0" indent="0" algn="just">
              <a:buNone/>
            </a:pPr>
            <a:r>
              <a:rPr lang="en-US" sz="2400" dirty="0" smtClean="0">
                <a:solidFill>
                  <a:schemeClr val="tx1">
                    <a:lumMod val="85000"/>
                    <a:lumOff val="15000"/>
                  </a:schemeClr>
                </a:solidFill>
              </a:rPr>
              <a:t>using </a:t>
            </a:r>
            <a:r>
              <a:rPr lang="en-US" sz="2400" dirty="0">
                <a:solidFill>
                  <a:schemeClr val="tx1">
                    <a:lumMod val="85000"/>
                    <a:lumOff val="15000"/>
                  </a:schemeClr>
                </a:solidFill>
              </a:rPr>
              <a:t>a Trace DSQ instrument from Thermo Scientific Company (Germany</a:t>
            </a:r>
            <a:r>
              <a:rPr lang="en-US" sz="2400" dirty="0" smtClean="0">
                <a:solidFill>
                  <a:schemeClr val="tx1">
                    <a:lumMod val="85000"/>
                    <a:lumOff val="15000"/>
                  </a:schemeClr>
                </a:solidFill>
              </a:rPr>
              <a:t>)</a:t>
            </a:r>
          </a:p>
          <a:p>
            <a:pPr marL="0" indent="0" algn="just">
              <a:buNone/>
            </a:pPr>
            <a:r>
              <a:rPr lang="en-US" sz="2400" dirty="0" smtClean="0">
                <a:solidFill>
                  <a:schemeClr val="tx1">
                    <a:lumMod val="85000"/>
                    <a:lumOff val="15000"/>
                  </a:schemeClr>
                </a:solidFill>
              </a:rPr>
              <a:t>-Soil </a:t>
            </a:r>
            <a:r>
              <a:rPr lang="en-US" sz="2400" dirty="0">
                <a:solidFill>
                  <a:schemeClr val="tx1">
                    <a:lumMod val="85000"/>
                    <a:lumOff val="15000"/>
                  </a:schemeClr>
                </a:solidFill>
              </a:rPr>
              <a:t>samples were pre-dried and </a:t>
            </a:r>
            <a:r>
              <a:rPr lang="en-US" sz="2400" dirty="0" smtClean="0">
                <a:solidFill>
                  <a:schemeClr val="tx1">
                    <a:lumMod val="85000"/>
                    <a:lumOff val="15000"/>
                  </a:schemeClr>
                </a:solidFill>
              </a:rPr>
              <a:t>sieved</a:t>
            </a:r>
          </a:p>
          <a:p>
            <a:pPr marL="0" indent="0" algn="just">
              <a:buNone/>
            </a:pPr>
            <a:r>
              <a:rPr lang="en-US" sz="2400" dirty="0" smtClean="0">
                <a:solidFill>
                  <a:schemeClr val="tx1">
                    <a:lumMod val="85000"/>
                    <a:lumOff val="15000"/>
                  </a:schemeClr>
                </a:solidFill>
              </a:rPr>
              <a:t>-Organic </a:t>
            </a:r>
            <a:r>
              <a:rPr lang="en-US" sz="2400" dirty="0">
                <a:solidFill>
                  <a:schemeClr val="tx1">
                    <a:lumMod val="85000"/>
                    <a:lumOff val="15000"/>
                  </a:schemeClr>
                </a:solidFill>
              </a:rPr>
              <a:t>matter was extracted from the soil with vapors </a:t>
            </a:r>
            <a:r>
              <a:rPr lang="en-US" sz="2400" dirty="0" smtClean="0">
                <a:solidFill>
                  <a:schemeClr val="tx1">
                    <a:lumMod val="85000"/>
                    <a:lumOff val="15000"/>
                  </a:schemeClr>
                </a:solidFill>
              </a:rPr>
              <a:t>of</a:t>
            </a:r>
          </a:p>
          <a:p>
            <a:pPr marL="0" indent="0" algn="just">
              <a:buNone/>
            </a:pPr>
            <a:r>
              <a:rPr lang="en-US" sz="2400" dirty="0" smtClean="0">
                <a:solidFill>
                  <a:schemeClr val="tx1">
                    <a:lumMod val="85000"/>
                    <a:lumOff val="15000"/>
                  </a:schemeClr>
                </a:solidFill>
              </a:rPr>
              <a:t> </a:t>
            </a:r>
            <a:r>
              <a:rPr lang="en-US" sz="2400" dirty="0">
                <a:solidFill>
                  <a:schemeClr val="tx1">
                    <a:lumMod val="85000"/>
                    <a:lumOff val="15000"/>
                  </a:schemeClr>
                </a:solidFill>
              </a:rPr>
              <a:t>7 % solution of methanol in chloroform</a:t>
            </a:r>
            <a:endParaRPr lang="ru-RU" sz="2400" dirty="0">
              <a:solidFill>
                <a:schemeClr val="tx1">
                  <a:lumMod val="85000"/>
                  <a:lumOff val="15000"/>
                </a:schemeClr>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167" y="793214"/>
            <a:ext cx="3231715" cy="2394918"/>
          </a:xfrm>
          <a:prstGeom prst="rect">
            <a:avLst/>
          </a:prstGeom>
        </p:spPr>
      </p:pic>
      <p:pic>
        <p:nvPicPr>
          <p:cNvPr id="5" name="Рисунок 4"/>
          <p:cNvPicPr>
            <a:picLocks noChangeAspect="1"/>
          </p:cNvPicPr>
          <p:nvPr/>
        </p:nvPicPr>
        <p:blipFill>
          <a:blip r:embed="rId4"/>
          <a:stretch>
            <a:fillRect/>
          </a:stretch>
        </p:blipFill>
        <p:spPr>
          <a:xfrm>
            <a:off x="160209" y="4027714"/>
            <a:ext cx="2321733" cy="2654808"/>
          </a:xfrm>
          <a:prstGeom prst="rect">
            <a:avLst/>
          </a:prstGeom>
        </p:spPr>
      </p:pic>
      <p:sp>
        <p:nvSpPr>
          <p:cNvPr id="8" name="TextBox 7"/>
          <p:cNvSpPr txBox="1"/>
          <p:nvPr/>
        </p:nvSpPr>
        <p:spPr>
          <a:xfrm>
            <a:off x="3695178" y="4200956"/>
            <a:ext cx="7878872" cy="2492990"/>
          </a:xfrm>
          <a:prstGeom prst="rect">
            <a:avLst/>
          </a:prstGeom>
          <a:noFill/>
        </p:spPr>
        <p:txBody>
          <a:bodyPr wrap="square" rtlCol="0">
            <a:spAutoFit/>
          </a:bodyPr>
          <a:lstStyle/>
          <a:p>
            <a:r>
              <a:rPr lang="en-US" sz="2400" dirty="0" smtClean="0">
                <a:solidFill>
                  <a:srgbClr val="0033CC"/>
                </a:solidFill>
              </a:rPr>
              <a:t>2. X-ray </a:t>
            </a:r>
            <a:r>
              <a:rPr lang="en-US" sz="2400" dirty="0">
                <a:solidFill>
                  <a:srgbClr val="0033CC"/>
                </a:solidFill>
              </a:rPr>
              <a:t>fluorescence </a:t>
            </a:r>
            <a:r>
              <a:rPr lang="en-US" sz="2400" dirty="0" smtClean="0">
                <a:solidFill>
                  <a:srgbClr val="0033CC"/>
                </a:solidFill>
              </a:rPr>
              <a:t>analysis </a:t>
            </a:r>
          </a:p>
          <a:p>
            <a:endParaRPr lang="en-US" sz="2400" dirty="0" smtClean="0">
              <a:solidFill>
                <a:srgbClr val="0033CC"/>
              </a:solidFill>
            </a:endParaRPr>
          </a:p>
          <a:p>
            <a:r>
              <a:rPr lang="en-US" sz="2400" dirty="0" smtClean="0">
                <a:solidFill>
                  <a:schemeClr val="tx1">
                    <a:lumMod val="85000"/>
                    <a:lumOff val="15000"/>
                  </a:schemeClr>
                </a:solidFill>
              </a:rPr>
              <a:t>-The </a:t>
            </a:r>
            <a:r>
              <a:rPr lang="en-US" sz="2400" dirty="0">
                <a:solidFill>
                  <a:schemeClr val="tx1">
                    <a:lumMod val="85000"/>
                    <a:lumOff val="15000"/>
                  </a:schemeClr>
                </a:solidFill>
              </a:rPr>
              <a:t>samples were dried at </a:t>
            </a:r>
            <a:r>
              <a:rPr lang="en-US" sz="2400" dirty="0" smtClean="0">
                <a:solidFill>
                  <a:schemeClr val="tx1">
                    <a:lumMod val="85000"/>
                    <a:lumOff val="15000"/>
                  </a:schemeClr>
                </a:solidFill>
              </a:rPr>
              <a:t>105</a:t>
            </a:r>
            <a:r>
              <a:rPr lang="en-US" sz="2400" baseline="30000" dirty="0">
                <a:solidFill>
                  <a:schemeClr val="tx1">
                    <a:lumMod val="85000"/>
                    <a:lumOff val="15000"/>
                  </a:schemeClr>
                </a:solidFill>
              </a:rPr>
              <a:t>0</a:t>
            </a:r>
            <a:r>
              <a:rPr lang="en-US" sz="2400" dirty="0">
                <a:solidFill>
                  <a:schemeClr val="tx1">
                    <a:lumMod val="85000"/>
                    <a:lumOff val="15000"/>
                  </a:schemeClr>
                </a:solidFill>
              </a:rPr>
              <a:t>С </a:t>
            </a:r>
            <a:r>
              <a:rPr lang="en-US" sz="2400" dirty="0" smtClean="0">
                <a:solidFill>
                  <a:schemeClr val="tx1">
                    <a:lumMod val="85000"/>
                    <a:lumOff val="15000"/>
                  </a:schemeClr>
                </a:solidFill>
              </a:rPr>
              <a:t> </a:t>
            </a:r>
            <a:r>
              <a:rPr lang="en-US" sz="2400" dirty="0">
                <a:solidFill>
                  <a:schemeClr val="tx1">
                    <a:lumMod val="85000"/>
                    <a:lumOff val="15000"/>
                  </a:schemeClr>
                </a:solidFill>
              </a:rPr>
              <a:t>for one hour, </a:t>
            </a:r>
            <a:r>
              <a:rPr lang="en-US" sz="2400" dirty="0" smtClean="0">
                <a:solidFill>
                  <a:schemeClr val="tx1">
                    <a:lumMod val="85000"/>
                    <a:lumOff val="15000"/>
                  </a:schemeClr>
                </a:solidFill>
              </a:rPr>
              <a:t>sieved</a:t>
            </a:r>
          </a:p>
          <a:p>
            <a:endParaRPr lang="en-US" sz="2400" dirty="0" smtClean="0">
              <a:solidFill>
                <a:schemeClr val="tx1">
                  <a:lumMod val="85000"/>
                  <a:lumOff val="15000"/>
                </a:schemeClr>
              </a:solidFill>
            </a:endParaRPr>
          </a:p>
          <a:p>
            <a:r>
              <a:rPr lang="en-US" sz="2400" dirty="0" smtClean="0">
                <a:solidFill>
                  <a:schemeClr val="tx1">
                    <a:lumMod val="85000"/>
                    <a:lumOff val="15000"/>
                  </a:schemeClr>
                </a:solidFill>
              </a:rPr>
              <a:t>-Pressed </a:t>
            </a:r>
            <a:r>
              <a:rPr lang="en-US" sz="2400" dirty="0">
                <a:solidFill>
                  <a:schemeClr val="tx1">
                    <a:lumMod val="85000"/>
                    <a:lumOff val="15000"/>
                  </a:schemeClr>
                </a:solidFill>
              </a:rPr>
              <a:t>with </a:t>
            </a:r>
            <a:r>
              <a:rPr lang="ru-RU" sz="2400" dirty="0" smtClean="0">
                <a:solidFill>
                  <a:schemeClr val="tx1">
                    <a:lumMod val="85000"/>
                    <a:lumOff val="15000"/>
                  </a:schemeClr>
                </a:solidFill>
              </a:rPr>
              <a:t>Н</a:t>
            </a:r>
            <a:r>
              <a:rPr lang="ru-RU" sz="2400" baseline="-25000" dirty="0" smtClean="0">
                <a:solidFill>
                  <a:schemeClr val="tx1">
                    <a:lumMod val="85000"/>
                    <a:lumOff val="15000"/>
                  </a:schemeClr>
                </a:solidFill>
              </a:rPr>
              <a:t>3</a:t>
            </a:r>
            <a:r>
              <a:rPr lang="ru-RU" sz="2400" dirty="0" smtClean="0">
                <a:solidFill>
                  <a:schemeClr val="tx1">
                    <a:lumMod val="85000"/>
                    <a:lumOff val="15000"/>
                  </a:schemeClr>
                </a:solidFill>
              </a:rPr>
              <a:t>ВО</a:t>
            </a:r>
            <a:r>
              <a:rPr lang="ru-RU" sz="2400" baseline="-25000" dirty="0" smtClean="0">
                <a:solidFill>
                  <a:schemeClr val="tx1">
                    <a:lumMod val="85000"/>
                    <a:lumOff val="15000"/>
                  </a:schemeClr>
                </a:solidFill>
              </a:rPr>
              <a:t>3</a:t>
            </a:r>
            <a:r>
              <a:rPr lang="en-US" sz="2400" dirty="0">
                <a:solidFill>
                  <a:schemeClr val="tx1">
                    <a:lumMod val="85000"/>
                    <a:lumOff val="15000"/>
                  </a:schemeClr>
                </a:solidFill>
              </a:rPr>
              <a:t> </a:t>
            </a:r>
            <a:r>
              <a:rPr lang="en-US" sz="2400" dirty="0" smtClean="0">
                <a:solidFill>
                  <a:schemeClr val="tx1">
                    <a:lumMod val="85000"/>
                    <a:lumOff val="15000"/>
                  </a:schemeClr>
                </a:solidFill>
              </a:rPr>
              <a:t>to </a:t>
            </a:r>
            <a:r>
              <a:rPr lang="en-US" sz="2400" dirty="0">
                <a:solidFill>
                  <a:schemeClr val="tx1">
                    <a:lumMod val="85000"/>
                    <a:lumOff val="15000"/>
                  </a:schemeClr>
                </a:solidFill>
              </a:rPr>
              <a:t>get hard-packed </a:t>
            </a:r>
            <a:r>
              <a:rPr lang="en-US" sz="2400" dirty="0" smtClean="0">
                <a:solidFill>
                  <a:schemeClr val="tx1">
                    <a:lumMod val="85000"/>
                    <a:lumOff val="15000"/>
                  </a:schemeClr>
                </a:solidFill>
              </a:rPr>
              <a:t>tablets</a:t>
            </a:r>
          </a:p>
          <a:p>
            <a:endParaRPr lang="en-US" dirty="0">
              <a:solidFill>
                <a:schemeClr val="tx1">
                  <a:lumMod val="85000"/>
                  <a:lumOff val="15000"/>
                </a:schemeClr>
              </a:solidFill>
            </a:endParaRPr>
          </a:p>
          <a:p>
            <a:endParaRPr lang="ru-RU" dirty="0">
              <a:solidFill>
                <a:srgbClr val="0033CC"/>
              </a:solidFill>
            </a:endParaRPr>
          </a:p>
        </p:txBody>
      </p:sp>
      <p:sp>
        <p:nvSpPr>
          <p:cNvPr id="6" name="Номер слайда 5"/>
          <p:cNvSpPr>
            <a:spLocks noGrp="1"/>
          </p:cNvSpPr>
          <p:nvPr>
            <p:ph type="sldNum" sz="quarter" idx="12"/>
          </p:nvPr>
        </p:nvSpPr>
        <p:spPr>
          <a:xfrm>
            <a:off x="11120921" y="6229252"/>
            <a:ext cx="683339" cy="365125"/>
          </a:xfrm>
        </p:spPr>
        <p:txBody>
          <a:bodyPr/>
          <a:lstStyle/>
          <a:p>
            <a:fld id="{6B602E9B-C068-44FB-85BF-35C73B147AD9}" type="slidenum">
              <a:rPr lang="ru-RU" sz="1400" smtClean="0">
                <a:solidFill>
                  <a:srgbClr val="0033CC"/>
                </a:solidFill>
              </a:rPr>
              <a:t>6</a:t>
            </a:fld>
            <a:endParaRPr lang="ru-RU" sz="1400" dirty="0">
              <a:solidFill>
                <a:srgbClr val="0033CC"/>
              </a:solidFill>
            </a:endParaRPr>
          </a:p>
        </p:txBody>
      </p:sp>
    </p:spTree>
    <p:extLst>
      <p:ext uri="{BB962C8B-B14F-4D97-AF65-F5344CB8AC3E}">
        <p14:creationId xmlns:p14="http://schemas.microsoft.com/office/powerpoint/2010/main" val="3065071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046" y="200417"/>
            <a:ext cx="11548997" cy="718457"/>
          </a:xfrm>
        </p:spPr>
        <p:txBody>
          <a:bodyPr/>
          <a:lstStyle/>
          <a:p>
            <a:pPr algn="ctr"/>
            <a:r>
              <a:rPr lang="en-US" dirty="0">
                <a:solidFill>
                  <a:srgbClr val="0033CC"/>
                </a:solidFill>
              </a:rPr>
              <a:t>Results</a:t>
            </a:r>
            <a:endParaRPr lang="ru-RU" dirty="0">
              <a:solidFill>
                <a:srgbClr val="0033CC"/>
              </a:solidFill>
            </a:endParaRPr>
          </a:p>
        </p:txBody>
      </p:sp>
      <p:sp>
        <p:nvSpPr>
          <p:cNvPr id="3" name="Объект 2"/>
          <p:cNvSpPr>
            <a:spLocks noGrp="1"/>
          </p:cNvSpPr>
          <p:nvPr>
            <p:ph idx="1"/>
          </p:nvPr>
        </p:nvSpPr>
        <p:spPr>
          <a:xfrm>
            <a:off x="313151" y="977031"/>
            <a:ext cx="11461315" cy="5311036"/>
          </a:xfrm>
        </p:spPr>
        <p:txBody>
          <a:bodyPr/>
          <a:lstStyle/>
          <a:p>
            <a:pPr marL="0" indent="0" algn="ctr">
              <a:buNone/>
            </a:pPr>
            <a:r>
              <a:rPr lang="en-US" sz="2400" b="1" dirty="0" smtClean="0">
                <a:solidFill>
                  <a:srgbClr val="0033CC"/>
                </a:solidFill>
              </a:rPr>
              <a:t>The </a:t>
            </a:r>
            <a:r>
              <a:rPr lang="en-US" sz="2400" b="1" dirty="0">
                <a:solidFill>
                  <a:srgbClr val="0033CC"/>
                </a:solidFill>
              </a:rPr>
              <a:t>organic compounds </a:t>
            </a:r>
            <a:endParaRPr lang="en-US" sz="2400" b="1" dirty="0" smtClean="0">
              <a:solidFill>
                <a:srgbClr val="0033CC"/>
              </a:solidFill>
            </a:endParaRPr>
          </a:p>
          <a:p>
            <a:pPr algn="just"/>
            <a:r>
              <a:rPr lang="en-US" sz="2200" b="1" dirty="0">
                <a:solidFill>
                  <a:srgbClr val="0033CC"/>
                </a:solidFill>
              </a:rPr>
              <a:t>n-alkanes (</a:t>
            </a:r>
            <a:r>
              <a:rPr lang="en-US" sz="2200" b="1" dirty="0" err="1">
                <a:solidFill>
                  <a:srgbClr val="0033CC"/>
                </a:solidFill>
              </a:rPr>
              <a:t>Alk</a:t>
            </a:r>
            <a:r>
              <a:rPr lang="en-US" sz="2200" b="1" dirty="0" smtClean="0">
                <a:solidFill>
                  <a:srgbClr val="0033CC"/>
                </a:solidFill>
              </a:rPr>
              <a:t>)</a:t>
            </a:r>
          </a:p>
          <a:p>
            <a:pPr algn="just"/>
            <a:r>
              <a:rPr lang="en-US" sz="2200" b="1" dirty="0">
                <a:solidFill>
                  <a:srgbClr val="0033CC"/>
                </a:solidFill>
              </a:rPr>
              <a:t>aromatic hydrocarbons (AHC</a:t>
            </a:r>
            <a:r>
              <a:rPr lang="en-US" sz="2200" b="1" dirty="0" smtClean="0">
                <a:solidFill>
                  <a:srgbClr val="0033CC"/>
                </a:solidFill>
              </a:rPr>
              <a:t>)</a:t>
            </a:r>
          </a:p>
          <a:p>
            <a:pPr algn="just"/>
            <a:r>
              <a:rPr lang="en-US" sz="2200" b="1" dirty="0">
                <a:solidFill>
                  <a:srgbClr val="0033CC"/>
                </a:solidFill>
              </a:rPr>
              <a:t>carboxylic acids (CA) </a:t>
            </a:r>
            <a:endParaRPr lang="en-US" sz="2200" b="1" dirty="0" smtClean="0">
              <a:solidFill>
                <a:srgbClr val="0033CC"/>
              </a:solidFill>
            </a:endParaRPr>
          </a:p>
          <a:p>
            <a:pPr algn="just"/>
            <a:r>
              <a:rPr lang="en-US" sz="2200" b="1" dirty="0" smtClean="0">
                <a:solidFill>
                  <a:srgbClr val="0033CC"/>
                </a:solidFill>
              </a:rPr>
              <a:t>their </a:t>
            </a:r>
            <a:r>
              <a:rPr lang="en-US" sz="2200" b="1" dirty="0">
                <a:solidFill>
                  <a:srgbClr val="0033CC"/>
                </a:solidFill>
              </a:rPr>
              <a:t>methyl (ME) </a:t>
            </a:r>
            <a:r>
              <a:rPr lang="en-US" sz="2200" b="1" dirty="0" smtClean="0">
                <a:solidFill>
                  <a:srgbClr val="0033CC"/>
                </a:solidFill>
              </a:rPr>
              <a:t>and </a:t>
            </a:r>
            <a:r>
              <a:rPr lang="en-US" sz="2200" b="1" dirty="0">
                <a:solidFill>
                  <a:srgbClr val="0033CC"/>
                </a:solidFill>
              </a:rPr>
              <a:t>isopropyl (IPE) </a:t>
            </a:r>
            <a:r>
              <a:rPr lang="en-US" sz="2200" b="1" dirty="0" smtClean="0">
                <a:solidFill>
                  <a:srgbClr val="0033CC"/>
                </a:solidFill>
              </a:rPr>
              <a:t>esters</a:t>
            </a:r>
          </a:p>
          <a:p>
            <a:pPr algn="just"/>
            <a:r>
              <a:rPr lang="en-US" sz="2200" b="1" dirty="0">
                <a:solidFill>
                  <a:srgbClr val="0033CC"/>
                </a:solidFill>
              </a:rPr>
              <a:t>ketones (</a:t>
            </a:r>
            <a:r>
              <a:rPr lang="en-US" sz="2200" b="1" dirty="0" err="1">
                <a:solidFill>
                  <a:srgbClr val="0033CC"/>
                </a:solidFill>
              </a:rPr>
              <a:t>Ket</a:t>
            </a:r>
            <a:r>
              <a:rPr lang="en-US" sz="2200" b="1" dirty="0" smtClean="0">
                <a:solidFill>
                  <a:srgbClr val="0033CC"/>
                </a:solidFill>
              </a:rPr>
              <a:t>)</a:t>
            </a:r>
          </a:p>
          <a:p>
            <a:pPr algn="just"/>
            <a:r>
              <a:rPr lang="en-US" sz="2200" b="1" dirty="0">
                <a:solidFill>
                  <a:srgbClr val="0033CC"/>
                </a:solidFill>
              </a:rPr>
              <a:t>tocopherols (TF</a:t>
            </a:r>
            <a:r>
              <a:rPr lang="en-US" sz="2200" b="1" dirty="0" smtClean="0">
                <a:solidFill>
                  <a:srgbClr val="0033CC"/>
                </a:solidFill>
              </a:rPr>
              <a:t>)</a:t>
            </a:r>
          </a:p>
          <a:p>
            <a:pPr algn="just"/>
            <a:r>
              <a:rPr lang="en-US" sz="2200" b="1" dirty="0">
                <a:solidFill>
                  <a:srgbClr val="0033CC"/>
                </a:solidFill>
              </a:rPr>
              <a:t>oil </a:t>
            </a:r>
            <a:r>
              <a:rPr lang="en-US" sz="2200" b="1" dirty="0" err="1">
                <a:solidFill>
                  <a:srgbClr val="0033CC"/>
                </a:solidFill>
              </a:rPr>
              <a:t>hopanes</a:t>
            </a:r>
            <a:r>
              <a:rPr lang="en-US" sz="2200" b="1" dirty="0">
                <a:solidFill>
                  <a:srgbClr val="0033CC"/>
                </a:solidFill>
              </a:rPr>
              <a:t> (OH</a:t>
            </a:r>
            <a:r>
              <a:rPr lang="en-US" sz="2200" b="1" dirty="0" smtClean="0">
                <a:solidFill>
                  <a:srgbClr val="0033CC"/>
                </a:solidFill>
              </a:rPr>
              <a:t>)</a:t>
            </a:r>
          </a:p>
          <a:p>
            <a:pPr algn="just"/>
            <a:r>
              <a:rPr lang="en-US" sz="2200" b="1" dirty="0" err="1">
                <a:solidFill>
                  <a:srgbClr val="0033CC"/>
                </a:solidFill>
              </a:rPr>
              <a:t>triphenyl</a:t>
            </a:r>
            <a:r>
              <a:rPr lang="en-US" sz="2200" b="1" dirty="0">
                <a:solidFill>
                  <a:srgbClr val="0033CC"/>
                </a:solidFill>
              </a:rPr>
              <a:t> phosphates (TPP) </a:t>
            </a:r>
            <a:endParaRPr lang="ru-RU" sz="2200" b="1" dirty="0">
              <a:solidFill>
                <a:srgbClr val="0033CC"/>
              </a:solidFill>
            </a:endParaRPr>
          </a:p>
        </p:txBody>
      </p:sp>
      <p:sp>
        <p:nvSpPr>
          <p:cNvPr id="4" name="Номер слайда 3"/>
          <p:cNvSpPr>
            <a:spLocks noGrp="1"/>
          </p:cNvSpPr>
          <p:nvPr>
            <p:ph type="sldNum" sz="quarter" idx="12"/>
          </p:nvPr>
        </p:nvSpPr>
        <p:spPr>
          <a:xfrm>
            <a:off x="11171026" y="6141570"/>
            <a:ext cx="683339" cy="365125"/>
          </a:xfrm>
        </p:spPr>
        <p:txBody>
          <a:bodyPr/>
          <a:lstStyle/>
          <a:p>
            <a:fld id="{6B602E9B-C068-44FB-85BF-35C73B147AD9}" type="slidenum">
              <a:rPr lang="ru-RU" sz="1400" smtClean="0">
                <a:solidFill>
                  <a:srgbClr val="0033CC"/>
                </a:solidFill>
              </a:rPr>
              <a:t>7</a:t>
            </a:fld>
            <a:endParaRPr lang="ru-RU" sz="1400" dirty="0">
              <a:solidFill>
                <a:srgbClr val="0033CC"/>
              </a:solidFill>
            </a:endParaRPr>
          </a:p>
        </p:txBody>
      </p:sp>
    </p:spTree>
    <p:extLst>
      <p:ext uri="{BB962C8B-B14F-4D97-AF65-F5344CB8AC3E}">
        <p14:creationId xmlns:p14="http://schemas.microsoft.com/office/powerpoint/2010/main" val="1763237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729" y="100208"/>
            <a:ext cx="11473842" cy="653143"/>
          </a:xfrm>
        </p:spPr>
        <p:txBody>
          <a:bodyPr/>
          <a:lstStyle/>
          <a:p>
            <a:pPr algn="ctr"/>
            <a:r>
              <a:rPr lang="en-US" dirty="0">
                <a:solidFill>
                  <a:srgbClr val="0033CC"/>
                </a:solidFill>
              </a:rPr>
              <a:t>Results</a:t>
            </a:r>
            <a:endParaRPr lang="ru-RU" dirty="0">
              <a:solidFill>
                <a:srgbClr val="0033CC"/>
              </a:solidFill>
            </a:endParaRPr>
          </a:p>
        </p:txBody>
      </p:sp>
      <p:sp>
        <p:nvSpPr>
          <p:cNvPr id="3" name="Объект 2"/>
          <p:cNvSpPr>
            <a:spLocks noGrp="1"/>
          </p:cNvSpPr>
          <p:nvPr>
            <p:ph idx="1"/>
          </p:nvPr>
        </p:nvSpPr>
        <p:spPr>
          <a:xfrm>
            <a:off x="267775" y="744696"/>
            <a:ext cx="11456587" cy="5562158"/>
          </a:xfrm>
        </p:spPr>
        <p:txBody>
          <a:bodyPr>
            <a:normAutofit/>
          </a:bodyPr>
          <a:lstStyle/>
          <a:p>
            <a:r>
              <a:rPr lang="en-US" sz="2200" b="1" dirty="0" smtClean="0">
                <a:solidFill>
                  <a:srgbClr val="0033CC"/>
                </a:solidFill>
              </a:rPr>
              <a:t>Macronutrients</a:t>
            </a:r>
          </a:p>
          <a:p>
            <a:pPr marL="0" indent="0">
              <a:buNone/>
            </a:pPr>
            <a:r>
              <a:rPr lang="it-IT" sz="2200" dirty="0">
                <a:solidFill>
                  <a:schemeClr val="tx1">
                    <a:lumMod val="85000"/>
                    <a:lumOff val="15000"/>
                  </a:schemeClr>
                </a:solidFill>
              </a:rPr>
              <a:t>Si, Al, Fe, K, Ca, Na, Mg, Ti, Mn, P, S, </a:t>
            </a:r>
            <a:r>
              <a:rPr lang="it-IT" sz="2200" dirty="0" smtClean="0">
                <a:solidFill>
                  <a:schemeClr val="tx1">
                    <a:lumMod val="85000"/>
                    <a:lumOff val="15000"/>
                  </a:schemeClr>
                </a:solidFill>
              </a:rPr>
              <a:t>Zr</a:t>
            </a:r>
          </a:p>
          <a:p>
            <a:pPr marL="0" indent="0">
              <a:buNone/>
            </a:pPr>
            <a:endParaRPr lang="it-IT" sz="2200" dirty="0" smtClean="0"/>
          </a:p>
          <a:p>
            <a:r>
              <a:rPr lang="en-US" sz="2200" b="1" dirty="0" smtClean="0">
                <a:solidFill>
                  <a:srgbClr val="0033CC"/>
                </a:solidFill>
              </a:rPr>
              <a:t>Trace </a:t>
            </a:r>
            <a:r>
              <a:rPr lang="en-US" sz="2200" b="1" dirty="0">
                <a:solidFill>
                  <a:srgbClr val="0033CC"/>
                </a:solidFill>
              </a:rPr>
              <a:t>elements </a:t>
            </a:r>
            <a:endParaRPr lang="en-US" sz="2200" b="1" dirty="0" smtClean="0">
              <a:solidFill>
                <a:srgbClr val="0033CC"/>
              </a:solidFill>
            </a:endParaRPr>
          </a:p>
          <a:p>
            <a:pPr marL="0" indent="0">
              <a:buNone/>
            </a:pPr>
            <a:r>
              <a:rPr lang="en-US" sz="2200" dirty="0" smtClean="0">
                <a:solidFill>
                  <a:schemeClr val="tx1">
                    <a:lumMod val="85000"/>
                    <a:lumOff val="15000"/>
                  </a:schemeClr>
                </a:solidFill>
              </a:rPr>
              <a:t>Ni</a:t>
            </a:r>
            <a:r>
              <a:rPr lang="en-US" sz="2200" dirty="0">
                <a:solidFill>
                  <a:schemeClr val="tx1">
                    <a:lumMod val="85000"/>
                    <a:lumOff val="15000"/>
                  </a:schemeClr>
                </a:solidFill>
              </a:rPr>
              <a:t>, Co, Zn, Sn, Cu, As, Cd, V, Se, </a:t>
            </a:r>
            <a:r>
              <a:rPr lang="en-US" sz="2200" dirty="0" err="1">
                <a:solidFill>
                  <a:schemeClr val="tx1">
                    <a:lumMod val="85000"/>
                    <a:lumOff val="15000"/>
                  </a:schemeClr>
                </a:solidFill>
              </a:rPr>
              <a:t>Te</a:t>
            </a:r>
            <a:r>
              <a:rPr lang="en-US" sz="2200" dirty="0">
                <a:solidFill>
                  <a:schemeClr val="tx1">
                    <a:lumMod val="85000"/>
                    <a:lumOff val="15000"/>
                  </a:schemeClr>
                </a:solidFill>
              </a:rPr>
              <a:t>, </a:t>
            </a:r>
            <a:r>
              <a:rPr lang="en-US" sz="2200" dirty="0" err="1">
                <a:solidFill>
                  <a:schemeClr val="tx1">
                    <a:lumMod val="85000"/>
                    <a:lumOff val="15000"/>
                  </a:schemeClr>
                </a:solidFill>
              </a:rPr>
              <a:t>Rb</a:t>
            </a:r>
            <a:r>
              <a:rPr lang="en-US" sz="2200" dirty="0">
                <a:solidFill>
                  <a:schemeClr val="tx1">
                    <a:lumMod val="85000"/>
                    <a:lumOff val="15000"/>
                  </a:schemeClr>
                </a:solidFill>
              </a:rPr>
              <a:t>, </a:t>
            </a:r>
            <a:endParaRPr lang="en-US" sz="2200" dirty="0" smtClean="0">
              <a:solidFill>
                <a:schemeClr val="tx1">
                  <a:lumMod val="85000"/>
                  <a:lumOff val="15000"/>
                </a:schemeClr>
              </a:solidFill>
            </a:endParaRPr>
          </a:p>
          <a:p>
            <a:pPr marL="0" indent="0">
              <a:buNone/>
            </a:pPr>
            <a:r>
              <a:rPr lang="en-US" sz="2200" dirty="0" smtClean="0">
                <a:solidFill>
                  <a:schemeClr val="tx1">
                    <a:lumMod val="85000"/>
                    <a:lumOff val="15000"/>
                  </a:schemeClr>
                </a:solidFill>
              </a:rPr>
              <a:t>Ag</a:t>
            </a:r>
            <a:r>
              <a:rPr lang="en-US" sz="2200" dirty="0">
                <a:solidFill>
                  <a:schemeClr val="tx1">
                    <a:lumMod val="85000"/>
                    <a:lumOff val="15000"/>
                  </a:schemeClr>
                </a:solidFill>
              </a:rPr>
              <a:t>, Hg, </a:t>
            </a:r>
            <a:r>
              <a:rPr lang="en-US" sz="2200" dirty="0" err="1">
                <a:solidFill>
                  <a:schemeClr val="tx1">
                    <a:lumMod val="85000"/>
                    <a:lumOff val="15000"/>
                  </a:schemeClr>
                </a:solidFill>
              </a:rPr>
              <a:t>Pb</a:t>
            </a:r>
            <a:r>
              <a:rPr lang="en-US" sz="2200" dirty="0">
                <a:solidFill>
                  <a:schemeClr val="tx1">
                    <a:lumMod val="85000"/>
                    <a:lumOff val="15000"/>
                  </a:schemeClr>
                </a:solidFill>
              </a:rPr>
              <a:t>, Sb, </a:t>
            </a:r>
            <a:r>
              <a:rPr lang="en-US" sz="2200" dirty="0" smtClean="0">
                <a:solidFill>
                  <a:schemeClr val="tx1">
                    <a:lumMod val="85000"/>
                    <a:lumOff val="15000"/>
                  </a:schemeClr>
                </a:solidFill>
              </a:rPr>
              <a:t>Cs</a:t>
            </a:r>
          </a:p>
        </p:txBody>
      </p:sp>
      <p:graphicFrame>
        <p:nvGraphicFramePr>
          <p:cNvPr id="5" name="Диаграмма 4"/>
          <p:cNvGraphicFramePr>
            <a:graphicFrameLocks/>
          </p:cNvGraphicFramePr>
          <p:nvPr>
            <p:extLst>
              <p:ext uri="{D42A27DB-BD31-4B8C-83A1-F6EECF244321}">
                <p14:modId xmlns:p14="http://schemas.microsoft.com/office/powerpoint/2010/main" val="3077693280"/>
              </p:ext>
            </p:extLst>
          </p:nvPr>
        </p:nvGraphicFramePr>
        <p:xfrm>
          <a:off x="6115050" y="814389"/>
          <a:ext cx="5856211" cy="49628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363222" y="5714258"/>
            <a:ext cx="5828778" cy="369332"/>
          </a:xfrm>
          <a:prstGeom prst="rect">
            <a:avLst/>
          </a:prstGeom>
          <a:noFill/>
        </p:spPr>
        <p:txBody>
          <a:bodyPr wrap="square" rtlCol="0">
            <a:spAutoFit/>
          </a:bodyPr>
          <a:lstStyle/>
          <a:p>
            <a:pPr algn="ctr"/>
            <a:r>
              <a:rPr lang="en-US" dirty="0" smtClean="0"/>
              <a:t>Fig. 1 Average </a:t>
            </a:r>
            <a:r>
              <a:rPr lang="en-US" dirty="0" smtClean="0"/>
              <a:t>content</a:t>
            </a:r>
            <a:r>
              <a:rPr lang="ru-RU" dirty="0" smtClean="0"/>
              <a:t> </a:t>
            </a:r>
            <a:r>
              <a:rPr lang="en-US" dirty="0" smtClean="0"/>
              <a:t>the elements </a:t>
            </a:r>
            <a:r>
              <a:rPr lang="en-US" dirty="0"/>
              <a:t>in the </a:t>
            </a:r>
            <a:r>
              <a:rPr lang="en-US" dirty="0" smtClean="0"/>
              <a:t>sample (%)</a:t>
            </a:r>
            <a:endParaRPr lang="ru-RU" dirty="0"/>
          </a:p>
        </p:txBody>
      </p:sp>
      <p:sp>
        <p:nvSpPr>
          <p:cNvPr id="4" name="Номер слайда 3"/>
          <p:cNvSpPr>
            <a:spLocks noGrp="1"/>
          </p:cNvSpPr>
          <p:nvPr>
            <p:ph type="sldNum" sz="quarter" idx="12"/>
          </p:nvPr>
        </p:nvSpPr>
        <p:spPr>
          <a:xfrm>
            <a:off x="11171025" y="6141571"/>
            <a:ext cx="683339" cy="365125"/>
          </a:xfrm>
        </p:spPr>
        <p:txBody>
          <a:bodyPr/>
          <a:lstStyle/>
          <a:p>
            <a:fld id="{6B602E9B-C068-44FB-85BF-35C73B147AD9}" type="slidenum">
              <a:rPr lang="ru-RU" sz="1400" smtClean="0">
                <a:solidFill>
                  <a:srgbClr val="0033CC"/>
                </a:solidFill>
              </a:rPr>
              <a:t>8</a:t>
            </a:fld>
            <a:endParaRPr lang="ru-RU" sz="1400" dirty="0">
              <a:solidFill>
                <a:srgbClr val="0033CC"/>
              </a:solidFill>
            </a:endParaRPr>
          </a:p>
        </p:txBody>
      </p:sp>
    </p:spTree>
    <p:extLst>
      <p:ext uri="{BB962C8B-B14F-4D97-AF65-F5344CB8AC3E}">
        <p14:creationId xmlns:p14="http://schemas.microsoft.com/office/powerpoint/2010/main" val="1042145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618" y="275573"/>
            <a:ext cx="11010379" cy="587829"/>
          </a:xfrm>
        </p:spPr>
        <p:txBody>
          <a:bodyPr>
            <a:normAutofit fontScale="90000"/>
          </a:bodyPr>
          <a:lstStyle/>
          <a:p>
            <a:pPr algn="ctr"/>
            <a:r>
              <a:rPr lang="en-US" dirty="0">
                <a:solidFill>
                  <a:srgbClr val="0033CC"/>
                </a:solidFill>
              </a:rPr>
              <a:t>Results</a:t>
            </a:r>
            <a:endParaRPr lang="ru-RU" dirty="0">
              <a:solidFill>
                <a:srgbClr val="0033CC"/>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3089839866"/>
              </p:ext>
            </p:extLst>
          </p:nvPr>
        </p:nvGraphicFramePr>
        <p:xfrm>
          <a:off x="502159" y="949295"/>
          <a:ext cx="6613072" cy="56006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573" y="1163638"/>
            <a:ext cx="5537398" cy="2508379"/>
          </a:xfrm>
          <a:prstGeom prst="rect">
            <a:avLst/>
          </a:prstGeom>
          <a:noFill/>
        </p:spPr>
        <p:txBody>
          <a:bodyPr wrap="square" rtlCol="0">
            <a:spAutoFit/>
          </a:bodyPr>
          <a:lstStyle/>
          <a:p>
            <a:pPr marL="342900" lvl="0" indent="-342900" defTabSz="457200">
              <a:spcBef>
                <a:spcPts val="1000"/>
              </a:spcBef>
              <a:buClr>
                <a:srgbClr val="AD84C6"/>
              </a:buClr>
              <a:buSzPct val="80000"/>
              <a:buFont typeface="Wingdings" panose="05000000000000000000" pitchFamily="2" charset="2"/>
              <a:buChar char="Ø"/>
            </a:pPr>
            <a:r>
              <a:rPr lang="en-US" sz="2200" b="1" dirty="0">
                <a:solidFill>
                  <a:srgbClr val="0033CC"/>
                </a:solidFill>
              </a:rPr>
              <a:t>Toxic elements </a:t>
            </a:r>
          </a:p>
          <a:p>
            <a:pPr lvl="0" defTabSz="457200">
              <a:spcBef>
                <a:spcPts val="1000"/>
              </a:spcBef>
              <a:buClr>
                <a:srgbClr val="AD84C6"/>
              </a:buClr>
              <a:buSzPct val="80000"/>
            </a:pPr>
            <a:r>
              <a:rPr lang="en-US" sz="2200" dirty="0">
                <a:solidFill>
                  <a:schemeClr val="tx1">
                    <a:lumMod val="85000"/>
                    <a:lumOff val="15000"/>
                  </a:schemeClr>
                </a:solidFill>
              </a:rPr>
              <a:t>Hg, </a:t>
            </a:r>
            <a:r>
              <a:rPr lang="en-US" sz="2200" dirty="0" err="1">
                <a:solidFill>
                  <a:schemeClr val="tx1">
                    <a:lumMod val="85000"/>
                    <a:lumOff val="15000"/>
                  </a:schemeClr>
                </a:solidFill>
              </a:rPr>
              <a:t>Pb</a:t>
            </a:r>
            <a:r>
              <a:rPr lang="en-US" sz="2200" dirty="0">
                <a:solidFill>
                  <a:schemeClr val="tx1">
                    <a:lumMod val="85000"/>
                    <a:lumOff val="15000"/>
                  </a:schemeClr>
                </a:solidFill>
              </a:rPr>
              <a:t>, Cd, Ni, Se, V, Zn, Cu, As, </a:t>
            </a:r>
            <a:r>
              <a:rPr lang="en-US" sz="2200" dirty="0" err="1" smtClean="0">
                <a:solidFill>
                  <a:schemeClr val="tx1">
                    <a:lumMod val="85000"/>
                    <a:lumOff val="15000"/>
                  </a:schemeClr>
                </a:solidFill>
              </a:rPr>
              <a:t>Mn</a:t>
            </a:r>
            <a:r>
              <a:rPr lang="en-US" sz="2200" dirty="0" smtClean="0">
                <a:solidFill>
                  <a:schemeClr val="tx1">
                    <a:lumMod val="85000"/>
                    <a:lumOff val="15000"/>
                  </a:schemeClr>
                </a:solidFill>
              </a:rPr>
              <a:t> </a:t>
            </a:r>
          </a:p>
          <a:p>
            <a:pPr lvl="0" defTabSz="457200">
              <a:spcBef>
                <a:spcPts val="1000"/>
              </a:spcBef>
              <a:buClr>
                <a:srgbClr val="AD84C6"/>
              </a:buClr>
              <a:buSzPct val="80000"/>
            </a:pPr>
            <a:endParaRPr lang="en-US" sz="2200" dirty="0">
              <a:solidFill>
                <a:prstClr val="black">
                  <a:lumMod val="75000"/>
                  <a:lumOff val="25000"/>
                </a:prstClr>
              </a:solidFill>
            </a:endParaRPr>
          </a:p>
          <a:p>
            <a:pPr marL="342900" lvl="0" indent="-342900" defTabSz="457200">
              <a:spcBef>
                <a:spcPts val="1000"/>
              </a:spcBef>
              <a:buClr>
                <a:srgbClr val="AD84C6"/>
              </a:buClr>
              <a:buSzPct val="80000"/>
              <a:buFont typeface="Wingdings" panose="05000000000000000000" pitchFamily="2" charset="2"/>
              <a:buChar char="Ø"/>
            </a:pPr>
            <a:r>
              <a:rPr lang="en-US" sz="2200" dirty="0">
                <a:solidFill>
                  <a:schemeClr val="tx1">
                    <a:lumMod val="85000"/>
                    <a:lumOff val="15000"/>
                  </a:schemeClr>
                </a:solidFill>
              </a:rPr>
              <a:t>The values of metal concentrations exceed the maximum allowable concentration</a:t>
            </a:r>
          </a:p>
        </p:txBody>
      </p:sp>
      <p:graphicFrame>
        <p:nvGraphicFramePr>
          <p:cNvPr id="8" name="Диаграмма 7"/>
          <p:cNvGraphicFramePr>
            <a:graphicFrameLocks/>
          </p:cNvGraphicFramePr>
          <p:nvPr>
            <p:extLst>
              <p:ext uri="{D42A27DB-BD31-4B8C-83A1-F6EECF244321}">
                <p14:modId xmlns:p14="http://schemas.microsoft.com/office/powerpoint/2010/main" val="3663781924"/>
              </p:ext>
            </p:extLst>
          </p:nvPr>
        </p:nvGraphicFramePr>
        <p:xfrm>
          <a:off x="5486400" y="864295"/>
          <a:ext cx="6413326" cy="5624186"/>
        </p:xfrm>
        <a:graphic>
          <a:graphicData uri="http://schemas.openxmlformats.org/drawingml/2006/chart">
            <c:chart xmlns:c="http://schemas.openxmlformats.org/drawingml/2006/chart" xmlns:r="http://schemas.openxmlformats.org/officeDocument/2006/relationships" r:id="rId4"/>
          </a:graphicData>
        </a:graphic>
      </p:graphicFrame>
      <p:sp>
        <p:nvSpPr>
          <p:cNvPr id="3" name="Номер слайда 2"/>
          <p:cNvSpPr>
            <a:spLocks noGrp="1"/>
          </p:cNvSpPr>
          <p:nvPr>
            <p:ph type="sldNum" sz="quarter" idx="12"/>
          </p:nvPr>
        </p:nvSpPr>
        <p:spPr>
          <a:xfrm>
            <a:off x="11308811" y="6266830"/>
            <a:ext cx="683339" cy="365125"/>
          </a:xfrm>
        </p:spPr>
        <p:txBody>
          <a:bodyPr/>
          <a:lstStyle/>
          <a:p>
            <a:fld id="{6B602E9B-C068-44FB-85BF-35C73B147AD9}" type="slidenum">
              <a:rPr lang="ru-RU" sz="1400" smtClean="0">
                <a:solidFill>
                  <a:srgbClr val="0033CC"/>
                </a:solidFill>
              </a:rPr>
              <a:t>9</a:t>
            </a:fld>
            <a:endParaRPr lang="ru-RU" sz="1400" dirty="0">
              <a:solidFill>
                <a:srgbClr val="0033CC"/>
              </a:solidFill>
            </a:endParaRPr>
          </a:p>
        </p:txBody>
      </p:sp>
    </p:spTree>
    <p:extLst>
      <p:ext uri="{BB962C8B-B14F-4D97-AF65-F5344CB8AC3E}">
        <p14:creationId xmlns:p14="http://schemas.microsoft.com/office/powerpoint/2010/main" val="74269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485</TotalTime>
  <Words>1131</Words>
  <Application>Microsoft Office PowerPoint</Application>
  <PresentationFormat>Произвольный</PresentationFormat>
  <Paragraphs>112</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Грань</vt:lpstr>
      <vt:lpstr>Institute of Petroleum Chemistry </vt:lpstr>
      <vt:lpstr>Contents</vt:lpstr>
      <vt:lpstr>                                Problem</vt:lpstr>
      <vt:lpstr>The main types of pollution</vt:lpstr>
      <vt:lpstr>      Object of study</vt:lpstr>
      <vt:lpstr>Methods</vt:lpstr>
      <vt:lpstr>Results</vt:lpstr>
      <vt:lpstr>Results</vt:lpstr>
      <vt:lpstr>Results</vt:lpstr>
      <vt:lpstr>CONCLUSIONS</vt:lpstr>
      <vt:lpstr>Thank you for your attention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of Petroleum Chemistry</dc:title>
  <dc:creator>Волкова Наталья Андреевна</dc:creator>
  <cp:lastModifiedBy>Мухортин Егор Игоревич</cp:lastModifiedBy>
  <cp:revision>44</cp:revision>
  <dcterms:created xsi:type="dcterms:W3CDTF">2020-05-15T04:39:30Z</dcterms:created>
  <dcterms:modified xsi:type="dcterms:W3CDTF">2020-05-17T06:12:52Z</dcterms:modified>
</cp:coreProperties>
</file>