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66" r:id="rId3"/>
    <p:sldId id="257" r:id="rId4"/>
    <p:sldId id="259" r:id="rId5"/>
    <p:sldId id="260" r:id="rId6"/>
    <p:sldId id="261" r:id="rId7"/>
    <p:sldId id="262" r:id="rId8"/>
    <p:sldId id="263"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73656" autoAdjust="0"/>
  </p:normalViewPr>
  <p:slideViewPr>
    <p:cSldViewPr>
      <p:cViewPr>
        <p:scale>
          <a:sx n="66" d="100"/>
          <a:sy n="66" d="100"/>
        </p:scale>
        <p:origin x="-1518" y="234"/>
      </p:cViewPr>
      <p:guideLst>
        <p:guide orient="horz" pos="2160"/>
        <p:guide pos="2880"/>
      </p:guideLst>
    </p:cSldViewPr>
  </p:slideViewPr>
  <p:notesTextViewPr>
    <p:cViewPr>
      <p:scale>
        <a:sx n="100" d="100"/>
        <a:sy n="100" d="100"/>
      </p:scale>
      <p:origin x="0" y="75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DFF730-6EEB-42A1-A90D-6066648A0D5C}" type="datetimeFigureOut">
              <a:rPr lang="ru-RU" smtClean="0"/>
              <a:pPr/>
              <a:t>17.05.2020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5355F2-B024-40EA-AE53-ACF79B55CDD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Good afternoon everybody. I don’t know about the others, but I am grateful for the opportunity to talk about my work in a foreign language. I want to use the possibility to talk about practical aspects of deposition of dielectric coatings from plasma.</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755355F2-B024-40EA-AE53-ACF79B55CDD0}" type="slidenum">
              <a:rPr lang="ru-RU" smtClean="0"/>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Although none of my colleagues would consider it necessary to emphasize the relevance of this topic, I will say a couple words about that</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After that, we will turn to the experiment, That I am a part of, no, I’m not a coating, if you are wandering. I will tell about the setups built at our laboratory. </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Next we will turn to the results of the experiments and try to make sense of it.</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But let's start with the introduction</a:t>
            </a:r>
            <a:endParaRPr lang="ru-RU" sz="1200" kern="1200" dirty="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755355F2-B024-40EA-AE53-ACF79B55CDD0}"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principle of plasma polymerization is that charged particles have high energy in plasma. A Collision between high energy particle and a reactive gas molecule leads to activation of this molecule. Activated molecules, in turn, react with other molecules, forming molecules with higher molecular mass, and with the substrate, forming active sites on the its surface. When the surface is activated the growth of polymer film is initiated.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Today’s setups for investigation of plasma polymerization fall into two categories. First one is setups operating at low pressure from 0.1 to 100 Pa. The other one is setups operating at atmospheric or near-atmospheric pressure. The former are more common, better studied and have industrial application.</a:t>
            </a:r>
            <a:endParaRPr lang="ru-R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755355F2-B024-40EA-AE53-ACF79B55CDD0}"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our work we focus on the possibility of deposition of polymer coatings from gas discharge plasma for electrical insulation of electronic circuit boards. Currently this is most topical in the field of spacecraft building, because under coatings made by conventional techniques (for example brush application or aerosol spraying) there may remain air bubbles, which lead to deterioration and destruction of the coating and eventually to electrical breakdown.</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755355F2-B024-40EA-AE53-ACF79B55CDD0}"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our laboratory we have made one experimental setup of each type: </a:t>
            </a:r>
            <a:r>
              <a:rPr lang="en-US" sz="1200" kern="1200" dirty="0" err="1" smtClean="0">
                <a:solidFill>
                  <a:schemeClr val="tx1"/>
                </a:solidFill>
                <a:latin typeface="+mn-lt"/>
                <a:ea typeface="+mn-ea"/>
                <a:cs typeface="+mn-cs"/>
              </a:rPr>
              <a:t>plasmochemichal</a:t>
            </a:r>
            <a:r>
              <a:rPr lang="en-US" sz="1200" kern="1200" dirty="0" smtClean="0">
                <a:solidFill>
                  <a:schemeClr val="tx1"/>
                </a:solidFill>
                <a:latin typeface="+mn-lt"/>
                <a:ea typeface="+mn-ea"/>
                <a:cs typeface="+mn-cs"/>
              </a:rPr>
              <a:t> deposition setup operating under low pressure, which we called “Vacuum”, and </a:t>
            </a:r>
            <a:r>
              <a:rPr lang="en-US" sz="1200" kern="1200" dirty="0" err="1" smtClean="0">
                <a:solidFill>
                  <a:schemeClr val="tx1"/>
                </a:solidFill>
                <a:latin typeface="+mn-lt"/>
                <a:ea typeface="+mn-ea"/>
                <a:cs typeface="+mn-cs"/>
              </a:rPr>
              <a:t>plasmochemichal</a:t>
            </a:r>
            <a:r>
              <a:rPr lang="en-US" sz="1200" kern="1200" dirty="0" smtClean="0">
                <a:solidFill>
                  <a:schemeClr val="tx1"/>
                </a:solidFill>
                <a:latin typeface="+mn-lt"/>
                <a:ea typeface="+mn-ea"/>
                <a:cs typeface="+mn-cs"/>
              </a:rPr>
              <a:t> deposition setup operating under atmospheric pressure, which we called “</a:t>
            </a:r>
            <a:r>
              <a:rPr lang="en-US" sz="1200" kern="1200" dirty="0" err="1" smtClean="0">
                <a:solidFill>
                  <a:schemeClr val="tx1"/>
                </a:solidFill>
                <a:latin typeface="+mn-lt"/>
                <a:ea typeface="+mn-ea"/>
                <a:cs typeface="+mn-cs"/>
              </a:rPr>
              <a:t>Atmosphera</a:t>
            </a:r>
            <a:r>
              <a:rPr lang="en-US" sz="1200" kern="1200" dirty="0" smtClean="0">
                <a:solidFill>
                  <a:schemeClr val="tx1"/>
                </a:solidFill>
                <a:latin typeface="+mn-lt"/>
                <a:ea typeface="+mn-ea"/>
                <a:cs typeface="+mn-cs"/>
              </a:rPr>
              <a:t>”. Using these, a polymer coating was deposited and its dielectric strength was tested. For the sake of saving time the latter shall not be discussed here.</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setup “Vacuum” consist of the following parts </a:t>
            </a:r>
            <a:endParaRPr lang="ru-RU"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1.</a:t>
            </a:r>
            <a:r>
              <a:rPr lang="en-US" sz="1200" kern="1200" dirty="0" smtClean="0">
                <a:solidFill>
                  <a:schemeClr val="tx1"/>
                </a:solidFill>
                <a:latin typeface="+mn-lt"/>
                <a:ea typeface="+mn-ea"/>
                <a:cs typeface="+mn-cs"/>
              </a:rPr>
              <a:t> Naturally the vacuum chamber is equipped with a </a:t>
            </a:r>
            <a:r>
              <a:rPr lang="en-US" sz="1200" kern="1200" dirty="0" err="1" smtClean="0">
                <a:solidFill>
                  <a:schemeClr val="tx1"/>
                </a:solidFill>
                <a:latin typeface="+mn-lt"/>
                <a:ea typeface="+mn-ea"/>
                <a:cs typeface="+mn-cs"/>
              </a:rPr>
              <a:t>forevacuum</a:t>
            </a:r>
            <a:r>
              <a:rPr lang="en-US" sz="1200" kern="1200" dirty="0" smtClean="0">
                <a:solidFill>
                  <a:schemeClr val="tx1"/>
                </a:solidFill>
                <a:latin typeface="+mn-lt"/>
                <a:ea typeface="+mn-ea"/>
                <a:cs typeface="+mn-cs"/>
              </a:rPr>
              <a:t> and a chemical resistant </a:t>
            </a:r>
            <a:r>
              <a:rPr lang="en-US" sz="1200" kern="1200" dirty="0" err="1" smtClean="0">
                <a:solidFill>
                  <a:schemeClr val="tx1"/>
                </a:solidFill>
                <a:latin typeface="+mn-lt"/>
                <a:ea typeface="+mn-ea"/>
                <a:cs typeface="+mn-cs"/>
              </a:rPr>
              <a:t>turbomolecular</a:t>
            </a:r>
            <a:r>
              <a:rPr lang="en-US" sz="1200" kern="1200" dirty="0" smtClean="0">
                <a:solidFill>
                  <a:schemeClr val="tx1"/>
                </a:solidFill>
                <a:latin typeface="+mn-lt"/>
                <a:ea typeface="+mn-ea"/>
                <a:cs typeface="+mn-cs"/>
              </a:rPr>
              <a:t> pump.</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2. The second part is non-thermal </a:t>
            </a:r>
            <a:r>
              <a:rPr lang="en-US" sz="1200" kern="1200" dirty="0" err="1" smtClean="0">
                <a:solidFill>
                  <a:schemeClr val="tx1"/>
                </a:solidFill>
                <a:latin typeface="+mn-lt"/>
                <a:ea typeface="+mn-ea"/>
                <a:cs typeface="+mn-cs"/>
              </a:rPr>
              <a:t>plasmatron</a:t>
            </a:r>
            <a:r>
              <a:rPr lang="en-US" sz="1200" kern="1200" dirty="0" smtClean="0">
                <a:solidFill>
                  <a:schemeClr val="tx1"/>
                </a:solidFill>
                <a:latin typeface="+mn-lt"/>
                <a:ea typeface="+mn-ea"/>
                <a:cs typeface="+mn-cs"/>
              </a:rPr>
              <a:t> with a hollow cathode for plasma generation. Cathode was equipped with </a:t>
            </a:r>
            <a:r>
              <a:rPr lang="ru-RU" sz="1200" kern="1200" dirty="0" smtClean="0">
                <a:solidFill>
                  <a:schemeClr val="tx1"/>
                </a:solidFill>
                <a:latin typeface="+mn-lt"/>
                <a:ea typeface="+mn-ea"/>
                <a:cs typeface="+mn-cs"/>
              </a:rPr>
              <a:t>а</a:t>
            </a:r>
            <a:r>
              <a:rPr lang="en-US" sz="1200" kern="1200" dirty="0" smtClean="0">
                <a:solidFill>
                  <a:schemeClr val="tx1"/>
                </a:solidFill>
                <a:latin typeface="+mn-lt"/>
                <a:ea typeface="+mn-ea"/>
                <a:cs typeface="+mn-cs"/>
              </a:rPr>
              <a:t> fitting for argon supply. During the deposition experiment the discharge burning voltage and rated discharge current was 200 Volts and 10 </a:t>
            </a:r>
            <a:r>
              <a:rPr lang="en-US" sz="1200" kern="1200" dirty="0" err="1" smtClean="0">
                <a:solidFill>
                  <a:schemeClr val="tx1"/>
                </a:solidFill>
                <a:latin typeface="+mn-lt"/>
                <a:ea typeface="+mn-ea"/>
                <a:cs typeface="+mn-cs"/>
              </a:rPr>
              <a:t>microAmpere</a:t>
            </a:r>
            <a:r>
              <a:rPr lang="en-US" sz="1200" kern="1200" dirty="0" smtClean="0">
                <a:solidFill>
                  <a:schemeClr val="tx1"/>
                </a:solidFill>
                <a:latin typeface="+mn-lt"/>
                <a:ea typeface="+mn-ea"/>
                <a:cs typeface="+mn-cs"/>
              </a:rPr>
              <a:t>, respectively. Concentration of the plasma was 1*10</a:t>
            </a:r>
            <a:r>
              <a:rPr lang="en-US" sz="1200" kern="1200" baseline="30000" dirty="0" smtClean="0">
                <a:solidFill>
                  <a:schemeClr val="tx1"/>
                </a:solidFill>
                <a:latin typeface="+mn-lt"/>
                <a:ea typeface="+mn-ea"/>
                <a:cs typeface="+mn-cs"/>
              </a:rPr>
              <a:t>-9</a:t>
            </a:r>
            <a:r>
              <a:rPr lang="en-US" sz="1200" kern="1200" dirty="0" smtClean="0">
                <a:solidFill>
                  <a:schemeClr val="tx1"/>
                </a:solidFill>
                <a:latin typeface="+mn-lt"/>
                <a:ea typeface="+mn-ea"/>
                <a:cs typeface="+mn-cs"/>
              </a:rPr>
              <a:t> along jet axis.</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3. Precursor supply system.</a:t>
            </a:r>
            <a:r>
              <a:rPr lang="ru-RU" sz="1200" kern="1200" dirty="0" smtClean="0">
                <a:solidFill>
                  <a:schemeClr val="tx1"/>
                </a:solidFill>
                <a:latin typeface="+mn-lt"/>
                <a:ea typeface="+mn-ea"/>
                <a:cs typeface="+mn-cs"/>
              </a:rPr>
              <a:t> </a:t>
            </a:r>
            <a:r>
              <a:rPr lang="en-US" dirty="0" smtClean="0"/>
              <a:t>When we created the precursor supply system, we were faced with the fact that often other researchers did not pay attention to the fact that the precursor flow rate must be stabilized</a:t>
            </a:r>
            <a:r>
              <a:rPr lang="en-US" sz="1200" kern="1200" baseline="0" dirty="0" smtClean="0">
                <a:solidFill>
                  <a:schemeClr val="tx1"/>
                </a:solidFill>
                <a:latin typeface="+mn-lt"/>
                <a:ea typeface="+mn-ea"/>
                <a:cs typeface="+mn-cs"/>
              </a:rPr>
              <a:t>. Therefore we created own supply system. </a:t>
            </a:r>
            <a:r>
              <a:rPr lang="en-US" sz="1200" kern="1200" smtClean="0">
                <a:solidFill>
                  <a:schemeClr val="tx1"/>
                </a:solidFill>
                <a:latin typeface="+mn-lt"/>
                <a:ea typeface="+mn-ea"/>
                <a:cs typeface="+mn-cs"/>
              </a:rPr>
              <a:t>Precursor </a:t>
            </a:r>
            <a:r>
              <a:rPr lang="en-US" sz="1200" kern="1200" dirty="0" smtClean="0">
                <a:solidFill>
                  <a:schemeClr val="tx1"/>
                </a:solidFill>
                <a:latin typeface="+mn-lt"/>
                <a:ea typeface="+mn-ea"/>
                <a:cs typeface="+mn-cs"/>
              </a:rPr>
              <a:t>supply was set up with using a multistage engine, operating as a syringe pump. Precursor was supplied to the evaporator, which was glass capillary tube about 3 millimeters in diameter wrapped with </a:t>
            </a:r>
            <a:r>
              <a:rPr lang="en-US" sz="1200" kern="1200" dirty="0" err="1" smtClean="0">
                <a:solidFill>
                  <a:schemeClr val="tx1"/>
                </a:solidFill>
                <a:latin typeface="+mn-lt"/>
                <a:ea typeface="+mn-ea"/>
                <a:cs typeface="+mn-cs"/>
              </a:rPr>
              <a:t>nichrome</a:t>
            </a:r>
            <a:r>
              <a:rPr lang="en-US" sz="1200" kern="1200" dirty="0" smtClean="0">
                <a:solidFill>
                  <a:schemeClr val="tx1"/>
                </a:solidFill>
                <a:latin typeface="+mn-lt"/>
                <a:ea typeface="+mn-ea"/>
                <a:cs typeface="+mn-cs"/>
              </a:rPr>
              <a:t> wire</a:t>
            </a:r>
            <a:r>
              <a:rPr lang="en-US"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precursor is vaporized instantly after getting it into the hot zone. This gives us control over the argon/precursor ratio over time.</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4. Another part is Plasma-chemical reactor, the place where magic happens</a:t>
            </a:r>
            <a:r>
              <a:rPr lang="en-US" sz="1200" strike="sngStrike"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Vaporized precursors are transported to the reactor, which is quartz tube 50 millimeters long and 3.5 millimeters in diameter. </a:t>
            </a:r>
            <a:r>
              <a:rPr lang="en-US" dirty="0" smtClean="0"/>
              <a:t>We specifically localized the plasma jet and precursor molecules in one small volume</a:t>
            </a:r>
            <a:endParaRPr lang="ru-RU"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5.</a:t>
            </a:r>
            <a:r>
              <a:rPr lang="en-US" sz="1200" kern="1200" dirty="0" smtClean="0">
                <a:solidFill>
                  <a:schemeClr val="tx1"/>
                </a:solidFill>
                <a:latin typeface="+mn-lt"/>
                <a:ea typeface="+mn-ea"/>
                <a:cs typeface="+mn-cs"/>
              </a:rPr>
              <a:t> And the last part is the substrate holder cooled by </a:t>
            </a:r>
            <a:r>
              <a:rPr lang="en-US" sz="1200" kern="1200" dirty="0" err="1" smtClean="0">
                <a:solidFill>
                  <a:schemeClr val="tx1"/>
                </a:solidFill>
                <a:latin typeface="+mn-lt"/>
                <a:ea typeface="+mn-ea"/>
                <a:cs typeface="+mn-cs"/>
              </a:rPr>
              <a:t>cryothermostat</a:t>
            </a:r>
            <a:r>
              <a:rPr lang="en-US"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755355F2-B024-40EA-AE53-ACF79B55CDD0}"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Now we are done with the boring technical part. I suggest we turn to our first attempt in trying and deposit the films using the setup. As you remember, the aim of our investigation was to obtain a polymer coating with both high electrical strength and good mechanical properties.</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Here you see the conditions of under which the deposition was carried out. We used </a:t>
            </a:r>
            <a:r>
              <a:rPr lang="en-US" sz="1200" kern="1200" dirty="0" smtClean="0">
                <a:solidFill>
                  <a:schemeClr val="tx1"/>
                </a:solidFill>
                <a:latin typeface="+mn-lt"/>
                <a:ea typeface="+mn-ea"/>
                <a:cs typeface="+mn-cs"/>
              </a:rPr>
              <a:t>[2-2]</a:t>
            </a:r>
            <a:r>
              <a:rPr lang="en-US" sz="1200" kern="1200" dirty="0" err="1" smtClean="0">
                <a:solidFill>
                  <a:schemeClr val="tx1"/>
                </a:solidFill>
                <a:latin typeface="+mn-lt"/>
                <a:ea typeface="+mn-ea"/>
                <a:cs typeface="+mn-cs"/>
              </a:rPr>
              <a:t>paracyclophane</a:t>
            </a:r>
            <a:r>
              <a:rPr lang="en-US"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as a precursor. The films were deposited onto 2 cm square copper plates. The temperature at the substrate surface was kept less than 20 ºC.</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After deposition the coatings look homogenous and solid.</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We subjected our coating to artificial aging test; particularly we used thermo cycling technique at the temperature range from -70 to 120 degrees Celsius. The coating from ‘’Vacuum’’ setup demonstrates the mass difference less than 10 percent which is a good result. Thus we assume, that we have a polymer film</a:t>
            </a:r>
            <a:r>
              <a:rPr lang="en-US" sz="1200" strike="sngStrike" kern="1200" dirty="0" smtClean="0">
                <a:solidFill>
                  <a:schemeClr val="tx1"/>
                </a:solidFill>
                <a:latin typeface="+mn-lt"/>
                <a:ea typeface="+mn-ea"/>
                <a:cs typeface="+mn-cs"/>
              </a:rPr>
              <a:t>s</a:t>
            </a:r>
            <a:r>
              <a:rPr lang="en-US" sz="1200" kern="1200" dirty="0" smtClean="0">
                <a:solidFill>
                  <a:schemeClr val="tx1"/>
                </a:solidFill>
                <a:latin typeface="+mn-lt"/>
                <a:ea typeface="+mn-ea"/>
                <a:cs typeface="+mn-cs"/>
              </a:rPr>
              <a:t> with high molecular mass. </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755355F2-B024-40EA-AE53-ACF79B55CDD0}"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After that, we tested the electrical properties of the coating obtained with “Vacuum”. The electrical strength was evaluated by contact scanning with an electrode in the form of a rolling ball at a voltage of 100, 200 and 400 V using a DC source. The results of the experiment showed that the coating successfully withstands the applied voltage.</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However, there is a blot on the landscape. The coating does not adhere to copper. This may be due to insufficient ion energy, the substrate surface does not get activated. Therefore, our next step will be to tackle this problem.</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755355F2-B024-40EA-AE53-ACF79B55CDD0}"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To summarize we created and tested experimental setup for deposition of the coatings</a:t>
            </a:r>
            <a:r>
              <a:rPr lang="en-US" sz="1200" kern="1200" baseline="0" dirty="0" smtClean="0">
                <a:solidFill>
                  <a:schemeClr val="tx1"/>
                </a:solidFill>
                <a:latin typeface="+mn-lt"/>
                <a:ea typeface="+mn-ea"/>
                <a:cs typeface="+mn-cs"/>
              </a:rPr>
              <a:t> from plasma</a:t>
            </a:r>
            <a:r>
              <a:rPr lang="en-US" sz="1200" kern="1200" dirty="0" smtClean="0">
                <a:solidFill>
                  <a:schemeClr val="tx1"/>
                </a:solidFill>
                <a:latin typeface="+mn-lt"/>
                <a:ea typeface="+mn-ea"/>
                <a:cs typeface="+mn-cs"/>
              </a:rPr>
              <a:t>. We have established the core principles of creating such setups. Simply put we now know how </a:t>
            </a:r>
            <a:r>
              <a:rPr lang="en-US" sz="1200" i="1" kern="1200" dirty="0" smtClean="0">
                <a:solidFill>
                  <a:schemeClr val="tx1"/>
                </a:solidFill>
                <a:latin typeface="+mn-lt"/>
                <a:ea typeface="+mn-ea"/>
                <a:cs typeface="+mn-cs"/>
              </a:rPr>
              <a:t>not</a:t>
            </a:r>
            <a:r>
              <a:rPr lang="en-US" sz="1200" kern="1200" dirty="0" smtClean="0">
                <a:solidFill>
                  <a:schemeClr val="tx1"/>
                </a:solidFill>
                <a:latin typeface="+mn-lt"/>
                <a:ea typeface="+mn-ea"/>
                <a:cs typeface="+mn-cs"/>
              </a:rPr>
              <a:t> to do things in the future. For instance we can assert that the composition of the gas mixture should be stabilized through </a:t>
            </a:r>
            <a:r>
              <a:rPr lang="en-US" dirty="0" smtClean="0"/>
              <a:t>an stabilized </a:t>
            </a:r>
            <a:r>
              <a:rPr lang="en-US" sz="1200" kern="1200" dirty="0" smtClean="0">
                <a:solidFill>
                  <a:schemeClr val="tx1"/>
                </a:solidFill>
                <a:latin typeface="+mn-lt"/>
                <a:ea typeface="+mn-ea"/>
                <a:cs typeface="+mn-cs"/>
              </a:rPr>
              <a:t>monomer vapor flow rate. Another one is that there has to be a separate zone using a flow-type reactor instead of using the vacuum chamber itself as a reactor. This is necessary for the localization of plasma-chemical processes. All in all we gained invaluable experience in developing setups for coating</a:t>
            </a:r>
            <a:r>
              <a:rPr lang="en-US" sz="1200" strike="sngStrike" kern="1200" dirty="0" smtClean="0">
                <a:solidFill>
                  <a:schemeClr val="tx1"/>
                </a:solidFill>
                <a:latin typeface="+mn-lt"/>
                <a:ea typeface="+mn-ea"/>
                <a:cs typeface="+mn-cs"/>
              </a:rPr>
              <a:t>s</a:t>
            </a:r>
            <a:r>
              <a:rPr lang="en-US" sz="1200" kern="1200" dirty="0" smtClean="0">
                <a:solidFill>
                  <a:schemeClr val="tx1"/>
                </a:solidFill>
                <a:latin typeface="+mn-lt"/>
                <a:ea typeface="+mn-ea"/>
                <a:cs typeface="+mn-cs"/>
              </a:rPr>
              <a:t> deposition.</a:t>
            </a:r>
          </a:p>
          <a:p>
            <a:r>
              <a:rPr lang="en-US" sz="1200" kern="1200" dirty="0" smtClean="0">
                <a:solidFill>
                  <a:schemeClr val="tx1"/>
                </a:solidFill>
                <a:latin typeface="+mn-lt"/>
                <a:ea typeface="+mn-ea"/>
                <a:cs typeface="+mn-cs"/>
              </a:rPr>
              <a:t>That would be it and I kindly invite you to discuss the details I may have missed, omitted, or forgot to mention or was not entirely clear about.</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755355F2-B024-40EA-AE53-ACF79B55CDD0}" type="slidenum">
              <a:rPr lang="ru-RU" smtClean="0"/>
              <a:pPr/>
              <a:t>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E4B0661-A264-44AD-9831-1F1B148CAF0A}" type="datetime1">
              <a:rPr lang="ru-RU" smtClean="0"/>
              <a:pPr/>
              <a:t>17.05.2020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22D009-991F-411A-9459-E5C9855EFE0A}" type="datetime1">
              <a:rPr lang="ru-RU" smtClean="0"/>
              <a:pPr/>
              <a:t>17.05.2020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124F8DE-7237-44A8-B7EF-F55BFAF0C7DE}" type="datetime1">
              <a:rPr lang="ru-RU" smtClean="0"/>
              <a:pPr/>
              <a:t>17.05.2020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7530CA-7B25-4E8F-84C7-72328C5435D3}" type="datetime1">
              <a:rPr lang="ru-RU" smtClean="0"/>
              <a:pPr/>
              <a:t>17.05.2020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6BF51F2-85B3-4826-AF78-189076EC3724}" type="datetime1">
              <a:rPr lang="ru-RU" smtClean="0"/>
              <a:pPr/>
              <a:t>17.05.2020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FCD057E-E707-4FAC-8BF5-AAC233DDCC4B}" type="datetime1">
              <a:rPr lang="ru-RU" smtClean="0"/>
              <a:pPr/>
              <a:t>17.05.2020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F898546-1DAF-4142-AD7A-8B4624899195}" type="datetime1">
              <a:rPr lang="ru-RU" smtClean="0"/>
              <a:pPr/>
              <a:t>17.05.2020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F96B4B8-00A4-4416-8701-1E0E53335A78}" type="datetime1">
              <a:rPr lang="ru-RU" smtClean="0"/>
              <a:pPr/>
              <a:t>17.05.2020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9E8ED4-8215-435E-B93C-5B0E9A117BB3}" type="datetime1">
              <a:rPr lang="ru-RU" smtClean="0"/>
              <a:pPr/>
              <a:t>17.05.2020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BF2CF8D-0F59-4476-A09E-9D2E8F72F836}" type="datetime1">
              <a:rPr lang="ru-RU" smtClean="0"/>
              <a:pPr/>
              <a:t>17.05.2020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3079B25-8BEC-4C01-9DDA-FE6FE1190CFE}" type="datetime1">
              <a:rPr lang="ru-RU" smtClean="0"/>
              <a:pPr/>
              <a:t>17.05.2020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043067-5517-46E6-80E3-B94BF431AAB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FAE46-D89E-4A33-9D02-FA105277927A}" type="datetime1">
              <a:rPr lang="ru-RU" smtClean="0"/>
              <a:pPr/>
              <a:t>17.05.2020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43067-5517-46E6-80E3-B94BF431AAB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357298"/>
            <a:ext cx="9144000" cy="2357454"/>
          </a:xfrm>
        </p:spPr>
        <p:txBody>
          <a:bodyPr>
            <a:normAutofit/>
          </a:bodyPr>
          <a:lstStyle/>
          <a:p>
            <a:r>
              <a:rPr lang="en-US" sz="4800" dirty="0" smtClean="0">
                <a:solidFill>
                  <a:schemeClr val="tx2">
                    <a:lumMod val="75000"/>
                  </a:schemeClr>
                </a:solidFill>
                <a:latin typeface="Times New Roman" pitchFamily="18" charset="0"/>
                <a:cs typeface="Times New Roman" pitchFamily="18" charset="0"/>
              </a:rPr>
              <a:t>Deposition of the dielectric coating from plasma</a:t>
            </a:r>
            <a:endParaRPr lang="ru-RU" sz="4800" dirty="0">
              <a:solidFill>
                <a:schemeClr val="tx2">
                  <a:lumMod val="75000"/>
                </a:schemeClr>
              </a:solidFill>
              <a:latin typeface="Times New Roman" pitchFamily="18" charset="0"/>
              <a:cs typeface="Times New Roman" pitchFamily="18" charset="0"/>
            </a:endParaRPr>
          </a:p>
        </p:txBody>
      </p:sp>
      <p:sp>
        <p:nvSpPr>
          <p:cNvPr id="5" name="TextBox 4"/>
          <p:cNvSpPr txBox="1"/>
          <p:nvPr/>
        </p:nvSpPr>
        <p:spPr>
          <a:xfrm>
            <a:off x="3929058" y="4429132"/>
            <a:ext cx="5214942" cy="1323439"/>
          </a:xfrm>
          <a:prstGeom prst="rect">
            <a:avLst/>
          </a:prstGeom>
          <a:noFill/>
        </p:spPr>
        <p:txBody>
          <a:bodyPr wrap="square" rtlCol="0">
            <a:spAutoFit/>
          </a:bodyPr>
          <a:lstStyle/>
          <a:p>
            <a:pPr algn="r"/>
            <a:r>
              <a:rPr lang="en-US" sz="2000" dirty="0" err="1" smtClean="0">
                <a:latin typeface="Times New Roman" pitchFamily="18" charset="0"/>
                <a:cs typeface="Times New Roman" pitchFamily="18" charset="0"/>
              </a:rPr>
              <a:t>Daniil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Zuza</a:t>
            </a:r>
            <a:endParaRPr lang="en-US" sz="2000" dirty="0" smtClean="0">
              <a:latin typeface="Times New Roman" pitchFamily="18" charset="0"/>
              <a:cs typeface="Times New Roman" pitchFamily="18" charset="0"/>
            </a:endParaRPr>
          </a:p>
          <a:p>
            <a:pPr algn="r"/>
            <a:r>
              <a:rPr lang="en-US" sz="2000" dirty="0" smtClean="0">
                <a:latin typeface="Times New Roman" pitchFamily="18" charset="0"/>
                <a:cs typeface="Times New Roman" pitchFamily="18" charset="0"/>
              </a:rPr>
              <a:t>Ph. D Student</a:t>
            </a:r>
          </a:p>
          <a:p>
            <a:pPr algn="r"/>
            <a:endParaRPr lang="en-US" sz="2000" dirty="0" smtClean="0">
              <a:latin typeface="Times New Roman" pitchFamily="18" charset="0"/>
              <a:cs typeface="Times New Roman" pitchFamily="18" charset="0"/>
            </a:endParaRPr>
          </a:p>
          <a:p>
            <a:pPr algn="r"/>
            <a:r>
              <a:rPr lang="en-US" sz="2000" dirty="0" smtClean="0">
                <a:latin typeface="Times New Roman" pitchFamily="18" charset="0"/>
                <a:cs typeface="Times New Roman" pitchFamily="18" charset="0"/>
              </a:rPr>
              <a:t> Institute of High Current Electronics SB RAS</a:t>
            </a:r>
            <a:endParaRPr lang="ru-RU" sz="2000" dirty="0">
              <a:latin typeface="Times New Roman" pitchFamily="18" charset="0"/>
              <a:cs typeface="Times New Roman" pitchFamily="18" charset="0"/>
            </a:endParaRPr>
          </a:p>
        </p:txBody>
      </p:sp>
      <p:sp>
        <p:nvSpPr>
          <p:cNvPr id="6" name="TextBox 5"/>
          <p:cNvSpPr txBox="1"/>
          <p:nvPr/>
        </p:nvSpPr>
        <p:spPr>
          <a:xfrm>
            <a:off x="0" y="6396335"/>
            <a:ext cx="1857356" cy="523220"/>
          </a:xfrm>
          <a:prstGeom prst="rect">
            <a:avLst/>
          </a:prstGeom>
          <a:noFill/>
        </p:spPr>
        <p:txBody>
          <a:bodyPr wrap="square" rtlCol="0">
            <a:spAutoFit/>
          </a:bodyPr>
          <a:lstStyle/>
          <a:p>
            <a:r>
              <a:rPr lang="en-US" sz="2800" b="1" dirty="0" smtClean="0"/>
              <a:t>RAST-20</a:t>
            </a:r>
            <a:r>
              <a:rPr lang="ru-RU" sz="2800" b="1" dirty="0" smtClean="0"/>
              <a:t>20</a:t>
            </a:r>
            <a:endParaRPr lang="en-US" sz="2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Прямая соединительная линия 4"/>
          <p:cNvCxnSpPr/>
          <p:nvPr/>
        </p:nvCxnSpPr>
        <p:spPr>
          <a:xfrm>
            <a:off x="0" y="642918"/>
            <a:ext cx="9144000" cy="0"/>
          </a:xfrm>
          <a:prstGeom prst="line">
            <a:avLst/>
          </a:prstGeom>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0" y="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INTRODUCTION</a:t>
            </a:r>
            <a:endParaRPr lang="ru-RU" sz="3200" dirty="0">
              <a:latin typeface="Times New Roman" pitchFamily="18" charset="0"/>
              <a:cs typeface="Times New Roman" pitchFamily="18" charset="0"/>
            </a:endParaRPr>
          </a:p>
        </p:txBody>
      </p:sp>
      <p:sp>
        <p:nvSpPr>
          <p:cNvPr id="9" name="TextBox 8"/>
          <p:cNvSpPr txBox="1"/>
          <p:nvPr/>
        </p:nvSpPr>
        <p:spPr>
          <a:xfrm>
            <a:off x="500034" y="1142984"/>
            <a:ext cx="8215370" cy="2677656"/>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What will I talk about</a:t>
            </a:r>
          </a:p>
          <a:p>
            <a:pPr algn="ctr"/>
            <a:endParaRPr lang="ru-RU"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What is plasma polymerization?</a:t>
            </a:r>
            <a:endParaRPr lang="ru-RU"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What problem do we want to solve using plasma polymerization</a:t>
            </a:r>
          </a:p>
          <a:p>
            <a:pPr>
              <a:buFont typeface="Arial" pitchFamily="34" charset="0"/>
              <a:buChar char="•"/>
            </a:pPr>
            <a:r>
              <a:rPr lang="en-US" sz="2400" dirty="0" smtClean="0">
                <a:latin typeface="Times New Roman" pitchFamily="18" charset="0"/>
                <a:cs typeface="Times New Roman" pitchFamily="18" charset="0"/>
              </a:rPr>
              <a:t>Setup for plasma-polymer deposition, which was made in our laboratory</a:t>
            </a:r>
          </a:p>
          <a:p>
            <a:pPr>
              <a:buFont typeface="Arial" pitchFamily="34" charset="0"/>
              <a:buChar char="•"/>
            </a:pPr>
            <a:r>
              <a:rPr lang="en-US" sz="2400" dirty="0" smtClean="0">
                <a:latin typeface="Times New Roman" pitchFamily="18" charset="0"/>
                <a:cs typeface="Times New Roman" pitchFamily="18" charset="0"/>
              </a:rPr>
              <a:t>Our first try to deposit coating</a:t>
            </a:r>
            <a:endParaRPr lang="ru-RU" sz="2400" dirty="0">
              <a:latin typeface="Times New Roman" pitchFamily="18" charset="0"/>
              <a:cs typeface="Times New Roman" pitchFamily="18" charset="0"/>
            </a:endParaRPr>
          </a:p>
        </p:txBody>
      </p:sp>
      <p:sp>
        <p:nvSpPr>
          <p:cNvPr id="10" name="Номер слайда 12"/>
          <p:cNvSpPr txBox="1">
            <a:spLocks/>
          </p:cNvSpPr>
          <p:nvPr/>
        </p:nvSpPr>
        <p:spPr>
          <a:xfrm>
            <a:off x="7010400" y="6492875"/>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D7043067-5517-46E6-80E3-B94BF431AABD}" type="slidenum">
              <a:rPr kumimoji="0" lang="ru-RU" sz="1600" b="1" i="0" u="none" strike="noStrike" kern="1200" cap="none" spc="0" normalizeH="0" baseline="0" noProof="0" smtClean="0">
                <a:ln>
                  <a:noFill/>
                </a:ln>
                <a:solidFill>
                  <a:schemeClr val="tx2">
                    <a:lumMod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ru-RU" sz="1600" b="1" i="0" u="none" strike="noStrike" kern="1200" cap="none" spc="0" normalizeH="0" baseline="0" noProof="0" dirty="0">
              <a:ln>
                <a:noFill/>
              </a:ln>
              <a:solidFill>
                <a:schemeClr val="tx2">
                  <a:lumMod val="75000"/>
                </a:schemeClr>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INTRODUCTION</a:t>
            </a:r>
            <a:endParaRPr lang="ru-RU" sz="3200" dirty="0">
              <a:latin typeface="Times New Roman" pitchFamily="18" charset="0"/>
              <a:cs typeface="Times New Roman" pitchFamily="18" charset="0"/>
            </a:endParaRPr>
          </a:p>
        </p:txBody>
      </p:sp>
      <p:cxnSp>
        <p:nvCxnSpPr>
          <p:cNvPr id="7" name="Прямая соединительная линия 6"/>
          <p:cNvCxnSpPr/>
          <p:nvPr/>
        </p:nvCxnSpPr>
        <p:spPr>
          <a:xfrm>
            <a:off x="0" y="642918"/>
            <a:ext cx="9144000" cy="0"/>
          </a:xfrm>
          <a:prstGeom prst="line">
            <a:avLst/>
          </a:prstGeom>
        </p:spPr>
        <p:style>
          <a:lnRef idx="2">
            <a:schemeClr val="dk1"/>
          </a:lnRef>
          <a:fillRef idx="0">
            <a:schemeClr val="dk1"/>
          </a:fillRef>
          <a:effectRef idx="1">
            <a:schemeClr val="dk1"/>
          </a:effectRef>
          <a:fontRef idx="minor">
            <a:schemeClr val="tx1"/>
          </a:fontRef>
        </p:style>
      </p:cxnSp>
      <p:sp>
        <p:nvSpPr>
          <p:cNvPr id="13" name="Номер слайда 12"/>
          <p:cNvSpPr>
            <a:spLocks noGrp="1"/>
          </p:cNvSpPr>
          <p:nvPr>
            <p:ph type="sldNum" sz="quarter" idx="12"/>
          </p:nvPr>
        </p:nvSpPr>
        <p:spPr>
          <a:xfrm>
            <a:off x="7010400" y="6492875"/>
            <a:ext cx="2133600" cy="365125"/>
          </a:xfrm>
        </p:spPr>
        <p:txBody>
          <a:bodyPr/>
          <a:lstStyle/>
          <a:p>
            <a:fld id="{D7043067-5517-46E6-80E3-B94BF431AABD}" type="slidenum">
              <a:rPr lang="ru-RU" sz="1600" b="1" smtClean="0">
                <a:solidFill>
                  <a:schemeClr val="tx2">
                    <a:lumMod val="75000"/>
                  </a:schemeClr>
                </a:solidFill>
              </a:rPr>
              <a:pPr/>
              <a:t>3</a:t>
            </a:fld>
            <a:endParaRPr lang="ru-RU" sz="1600" b="1" dirty="0">
              <a:solidFill>
                <a:schemeClr val="tx2">
                  <a:lumMod val="75000"/>
                </a:schemeClr>
              </a:solidFill>
            </a:endParaRPr>
          </a:p>
        </p:txBody>
      </p:sp>
      <p:sp>
        <p:nvSpPr>
          <p:cNvPr id="14" name="TextBox 13"/>
          <p:cNvSpPr txBox="1"/>
          <p:nvPr/>
        </p:nvSpPr>
        <p:spPr>
          <a:xfrm>
            <a:off x="0" y="1285860"/>
            <a:ext cx="2928926" cy="646331"/>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THE NON-THERMAL PLASMA</a:t>
            </a:r>
            <a:endParaRPr lang="ru-RU" dirty="0">
              <a:latin typeface="Times New Roman" pitchFamily="18" charset="0"/>
              <a:cs typeface="Times New Roman" pitchFamily="18" charset="0"/>
            </a:endParaRPr>
          </a:p>
        </p:txBody>
      </p:sp>
      <p:sp>
        <p:nvSpPr>
          <p:cNvPr id="18" name="TextBox 17"/>
          <p:cNvSpPr txBox="1"/>
          <p:nvPr/>
        </p:nvSpPr>
        <p:spPr>
          <a:xfrm>
            <a:off x="2214546" y="857232"/>
            <a:ext cx="4951355" cy="400110"/>
          </a:xfrm>
          <a:prstGeom prst="rect">
            <a:avLst/>
          </a:prstGeom>
          <a:noFill/>
        </p:spPr>
        <p:txBody>
          <a:bodyPr wrap="none" rtlCol="0">
            <a:spAutoFit/>
          </a:bodyPr>
          <a:lstStyle/>
          <a:p>
            <a:r>
              <a:rPr lang="en-US" sz="2000" b="1" u="sng" dirty="0" smtClean="0">
                <a:latin typeface="Times New Roman" pitchFamily="18" charset="0"/>
                <a:cs typeface="Times New Roman" pitchFamily="18" charset="0"/>
              </a:rPr>
              <a:t>PLASMA POLYMERIZATION PROCESS</a:t>
            </a:r>
            <a:endParaRPr lang="ru-RU" sz="2000" b="1" u="sng" dirty="0">
              <a:latin typeface="Times New Roman" pitchFamily="18" charset="0"/>
              <a:cs typeface="Times New Roman" pitchFamily="18" charset="0"/>
            </a:endParaRPr>
          </a:p>
        </p:txBody>
      </p:sp>
      <p:sp>
        <p:nvSpPr>
          <p:cNvPr id="80" name="Скругленный прямоугольник 79"/>
          <p:cNvSpPr/>
          <p:nvPr/>
        </p:nvSpPr>
        <p:spPr>
          <a:xfrm>
            <a:off x="214282" y="2000240"/>
            <a:ext cx="2643206" cy="2357454"/>
          </a:xfrm>
          <a:prstGeom prst="roundRect">
            <a:avLst/>
          </a:prstGeom>
          <a:solidFill>
            <a:schemeClr val="accent1">
              <a:alpha val="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p:cNvSpPr txBox="1"/>
          <p:nvPr/>
        </p:nvSpPr>
        <p:spPr>
          <a:xfrm>
            <a:off x="357158" y="2143116"/>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2" name="TextBox 81"/>
          <p:cNvSpPr txBox="1"/>
          <p:nvPr/>
        </p:nvSpPr>
        <p:spPr>
          <a:xfrm>
            <a:off x="1142976" y="3000372"/>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3" name="TextBox 82"/>
          <p:cNvSpPr txBox="1"/>
          <p:nvPr/>
        </p:nvSpPr>
        <p:spPr>
          <a:xfrm>
            <a:off x="2071670" y="2285992"/>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5" name="TextBox 84"/>
          <p:cNvSpPr txBox="1"/>
          <p:nvPr/>
        </p:nvSpPr>
        <p:spPr>
          <a:xfrm>
            <a:off x="2000232" y="3643314"/>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6" name="TextBox 85"/>
          <p:cNvSpPr txBox="1"/>
          <p:nvPr/>
        </p:nvSpPr>
        <p:spPr>
          <a:xfrm>
            <a:off x="1214414" y="2143116"/>
            <a:ext cx="45719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8" name="TextBox 87"/>
          <p:cNvSpPr txBox="1"/>
          <p:nvPr/>
        </p:nvSpPr>
        <p:spPr>
          <a:xfrm>
            <a:off x="285720" y="3571876"/>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9" name="TextBox 88"/>
          <p:cNvSpPr txBox="1"/>
          <p:nvPr/>
        </p:nvSpPr>
        <p:spPr>
          <a:xfrm>
            <a:off x="500034" y="2500306"/>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2" name="TextBox 101"/>
          <p:cNvSpPr txBox="1"/>
          <p:nvPr/>
        </p:nvSpPr>
        <p:spPr>
          <a:xfrm>
            <a:off x="1857356" y="3071810"/>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3" name="Скругленный прямоугольник 102"/>
          <p:cNvSpPr/>
          <p:nvPr/>
        </p:nvSpPr>
        <p:spPr>
          <a:xfrm>
            <a:off x="3357554" y="2071678"/>
            <a:ext cx="2643174" cy="2286016"/>
          </a:xfrm>
          <a:prstGeom prst="roundRect">
            <a:avLst/>
          </a:prstGeom>
          <a:solidFill>
            <a:schemeClr val="accent1">
              <a:alpha val="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TextBox 103"/>
          <p:cNvSpPr txBox="1"/>
          <p:nvPr/>
        </p:nvSpPr>
        <p:spPr>
          <a:xfrm>
            <a:off x="3428992" y="2071678"/>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5" name="TextBox 104"/>
          <p:cNvSpPr txBox="1"/>
          <p:nvPr/>
        </p:nvSpPr>
        <p:spPr>
          <a:xfrm>
            <a:off x="4286216" y="3000372"/>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6" name="TextBox 105"/>
          <p:cNvSpPr txBox="1"/>
          <p:nvPr/>
        </p:nvSpPr>
        <p:spPr>
          <a:xfrm>
            <a:off x="5214910" y="2285992"/>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7" name="TextBox 106"/>
          <p:cNvSpPr txBox="1"/>
          <p:nvPr/>
        </p:nvSpPr>
        <p:spPr>
          <a:xfrm>
            <a:off x="5143472" y="3643314"/>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8" name="TextBox 107"/>
          <p:cNvSpPr txBox="1"/>
          <p:nvPr/>
        </p:nvSpPr>
        <p:spPr>
          <a:xfrm>
            <a:off x="4357654" y="2143116"/>
            <a:ext cx="45719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9" name="TextBox 108"/>
          <p:cNvSpPr txBox="1"/>
          <p:nvPr/>
        </p:nvSpPr>
        <p:spPr>
          <a:xfrm>
            <a:off x="3428960" y="3571876"/>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0" name="TextBox 109"/>
          <p:cNvSpPr txBox="1"/>
          <p:nvPr/>
        </p:nvSpPr>
        <p:spPr>
          <a:xfrm>
            <a:off x="3643274" y="2500306"/>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1" name="TextBox 110"/>
          <p:cNvSpPr txBox="1"/>
          <p:nvPr/>
        </p:nvSpPr>
        <p:spPr>
          <a:xfrm>
            <a:off x="5000596" y="3071810"/>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2" name="Скругленный прямоугольник 111"/>
          <p:cNvSpPr/>
          <p:nvPr/>
        </p:nvSpPr>
        <p:spPr>
          <a:xfrm>
            <a:off x="6286512" y="2071678"/>
            <a:ext cx="2571768" cy="2286016"/>
          </a:xfrm>
          <a:prstGeom prst="roundRect">
            <a:avLst/>
          </a:prstGeom>
          <a:solidFill>
            <a:schemeClr val="accent1">
              <a:alpha val="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 name="TextBox 112"/>
          <p:cNvSpPr txBox="1"/>
          <p:nvPr/>
        </p:nvSpPr>
        <p:spPr>
          <a:xfrm>
            <a:off x="6286512" y="2071678"/>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4" name="TextBox 113"/>
          <p:cNvSpPr txBox="1"/>
          <p:nvPr/>
        </p:nvSpPr>
        <p:spPr>
          <a:xfrm>
            <a:off x="7429488" y="3000372"/>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5" name="TextBox 114"/>
          <p:cNvSpPr txBox="1"/>
          <p:nvPr/>
        </p:nvSpPr>
        <p:spPr>
          <a:xfrm>
            <a:off x="8358182" y="2285992"/>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6" name="TextBox 115"/>
          <p:cNvSpPr txBox="1"/>
          <p:nvPr/>
        </p:nvSpPr>
        <p:spPr>
          <a:xfrm>
            <a:off x="8286744" y="3643314"/>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7" name="TextBox 116"/>
          <p:cNvSpPr txBox="1"/>
          <p:nvPr/>
        </p:nvSpPr>
        <p:spPr>
          <a:xfrm>
            <a:off x="7500926" y="2143116"/>
            <a:ext cx="45719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8" name="TextBox 117"/>
          <p:cNvSpPr txBox="1"/>
          <p:nvPr/>
        </p:nvSpPr>
        <p:spPr>
          <a:xfrm>
            <a:off x="6572232" y="3571876"/>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19" name="TextBox 118"/>
          <p:cNvSpPr txBox="1"/>
          <p:nvPr/>
        </p:nvSpPr>
        <p:spPr>
          <a:xfrm>
            <a:off x="6786546" y="2500306"/>
            <a:ext cx="4000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20" name="TextBox 119"/>
          <p:cNvSpPr txBox="1"/>
          <p:nvPr/>
        </p:nvSpPr>
        <p:spPr>
          <a:xfrm>
            <a:off x="8143868" y="3071810"/>
            <a:ext cx="51434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e</a:t>
            </a:r>
            <a:r>
              <a:rPr lang="en-US" sz="2400" baseline="300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21" name="TextBox 120"/>
          <p:cNvSpPr txBox="1"/>
          <p:nvPr/>
        </p:nvSpPr>
        <p:spPr>
          <a:xfrm>
            <a:off x="3286116" y="2928934"/>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22" name="TextBox 121"/>
          <p:cNvSpPr txBox="1"/>
          <p:nvPr/>
        </p:nvSpPr>
        <p:spPr>
          <a:xfrm>
            <a:off x="4214810" y="3714752"/>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23" name="TextBox 122"/>
          <p:cNvSpPr txBox="1"/>
          <p:nvPr/>
        </p:nvSpPr>
        <p:spPr>
          <a:xfrm>
            <a:off x="4786314" y="2643182"/>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24" name="TextBox 123"/>
          <p:cNvSpPr txBox="1"/>
          <p:nvPr/>
        </p:nvSpPr>
        <p:spPr>
          <a:xfrm>
            <a:off x="5500694" y="3286124"/>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25" name="TextBox 124"/>
          <p:cNvSpPr txBox="1"/>
          <p:nvPr/>
        </p:nvSpPr>
        <p:spPr>
          <a:xfrm>
            <a:off x="6429388" y="2928934"/>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26" name="TextBox 125"/>
          <p:cNvSpPr txBox="1"/>
          <p:nvPr/>
        </p:nvSpPr>
        <p:spPr>
          <a:xfrm>
            <a:off x="6715139" y="2928934"/>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27" name="TextBox 126"/>
          <p:cNvSpPr txBox="1"/>
          <p:nvPr/>
        </p:nvSpPr>
        <p:spPr>
          <a:xfrm>
            <a:off x="7500958" y="3857628"/>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28" name="TextBox 127"/>
          <p:cNvSpPr txBox="1"/>
          <p:nvPr/>
        </p:nvSpPr>
        <p:spPr>
          <a:xfrm>
            <a:off x="7786709" y="3857628"/>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29" name="TextBox 128"/>
          <p:cNvSpPr txBox="1"/>
          <p:nvPr/>
        </p:nvSpPr>
        <p:spPr>
          <a:xfrm>
            <a:off x="8286776" y="3357562"/>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30" name="TextBox 129"/>
          <p:cNvSpPr txBox="1"/>
          <p:nvPr/>
        </p:nvSpPr>
        <p:spPr>
          <a:xfrm>
            <a:off x="8595292" y="3357562"/>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31" name="TextBox 130"/>
          <p:cNvSpPr txBox="1"/>
          <p:nvPr/>
        </p:nvSpPr>
        <p:spPr>
          <a:xfrm>
            <a:off x="7929586" y="2643182"/>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32" name="TextBox 131"/>
          <p:cNvSpPr txBox="1"/>
          <p:nvPr/>
        </p:nvSpPr>
        <p:spPr>
          <a:xfrm>
            <a:off x="8215338" y="2571744"/>
            <a:ext cx="187376" cy="461665"/>
          </a:xfrm>
          <a:prstGeom prst="rect">
            <a:avLst/>
          </a:prstGeom>
          <a:noFill/>
        </p:spPr>
        <p:txBody>
          <a:bodyPr wrap="square" rtlCol="0">
            <a:spAutoFit/>
          </a:bodyPr>
          <a:lstStyle/>
          <a:p>
            <a:r>
              <a:rPr lang="en-US" sz="2400" b="1" baseline="30000"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33" name="TextBox 132"/>
          <p:cNvSpPr txBox="1"/>
          <p:nvPr/>
        </p:nvSpPr>
        <p:spPr>
          <a:xfrm>
            <a:off x="3071802" y="1285860"/>
            <a:ext cx="2928926" cy="646331"/>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ADD THE PRECURSOR INTO THE PLASMA</a:t>
            </a:r>
            <a:endParaRPr lang="ru-RU" dirty="0">
              <a:latin typeface="Times New Roman" pitchFamily="18" charset="0"/>
              <a:cs typeface="Times New Roman" pitchFamily="18" charset="0"/>
            </a:endParaRPr>
          </a:p>
        </p:txBody>
      </p:sp>
      <p:sp>
        <p:nvSpPr>
          <p:cNvPr id="134" name="TextBox 133"/>
          <p:cNvSpPr txBox="1"/>
          <p:nvPr/>
        </p:nvSpPr>
        <p:spPr>
          <a:xfrm>
            <a:off x="6143636" y="1357298"/>
            <a:ext cx="3000364" cy="646331"/>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ACTIVATION OF THE MOLECULES</a:t>
            </a:r>
            <a:endParaRPr lang="ru-RU" dirty="0">
              <a:latin typeface="Times New Roman" pitchFamily="18" charset="0"/>
              <a:cs typeface="Times New Roman" pitchFamily="18" charset="0"/>
            </a:endParaRPr>
          </a:p>
        </p:txBody>
      </p:sp>
      <p:sp>
        <p:nvSpPr>
          <p:cNvPr id="156" name="TextBox 155"/>
          <p:cNvSpPr txBox="1"/>
          <p:nvPr/>
        </p:nvSpPr>
        <p:spPr>
          <a:xfrm>
            <a:off x="3286116" y="4429132"/>
            <a:ext cx="2714612" cy="646331"/>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DEPOSITION AND GROWTH</a:t>
            </a:r>
            <a:endParaRPr lang="ru-RU" dirty="0">
              <a:latin typeface="Times New Roman" pitchFamily="18" charset="0"/>
              <a:cs typeface="Times New Roman" pitchFamily="18" charset="0"/>
            </a:endParaRPr>
          </a:p>
        </p:txBody>
      </p:sp>
      <p:sp>
        <p:nvSpPr>
          <p:cNvPr id="157" name="Скругленный прямоугольник 156"/>
          <p:cNvSpPr/>
          <p:nvPr/>
        </p:nvSpPr>
        <p:spPr>
          <a:xfrm>
            <a:off x="2071670" y="5072074"/>
            <a:ext cx="5429256" cy="1571612"/>
          </a:xfrm>
          <a:prstGeom prst="roundRect">
            <a:avLst/>
          </a:prstGeom>
          <a:solidFill>
            <a:schemeClr val="accent1">
              <a:alpha val="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59" name="Прямая соединительная линия 158"/>
          <p:cNvCxnSpPr/>
          <p:nvPr/>
        </p:nvCxnSpPr>
        <p:spPr>
          <a:xfrm>
            <a:off x="2285984" y="6357958"/>
            <a:ext cx="5072098" cy="0"/>
          </a:xfrm>
          <a:prstGeom prst="line">
            <a:avLst/>
          </a:prstGeom>
        </p:spPr>
        <p:style>
          <a:lnRef idx="2">
            <a:schemeClr val="dk1"/>
          </a:lnRef>
          <a:fillRef idx="0">
            <a:schemeClr val="dk1"/>
          </a:fillRef>
          <a:effectRef idx="1">
            <a:schemeClr val="dk1"/>
          </a:effectRef>
          <a:fontRef idx="minor">
            <a:schemeClr val="tx1"/>
          </a:fontRef>
        </p:style>
      </p:cxnSp>
      <p:sp>
        <p:nvSpPr>
          <p:cNvPr id="160" name="TextBox 159"/>
          <p:cNvSpPr txBox="1"/>
          <p:nvPr/>
        </p:nvSpPr>
        <p:spPr>
          <a:xfrm>
            <a:off x="2714612" y="5929330"/>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61" name="TextBox 160"/>
          <p:cNvSpPr txBox="1"/>
          <p:nvPr/>
        </p:nvSpPr>
        <p:spPr>
          <a:xfrm>
            <a:off x="3071802" y="5929330"/>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63" name="TextBox 162"/>
          <p:cNvSpPr txBox="1"/>
          <p:nvPr/>
        </p:nvSpPr>
        <p:spPr>
          <a:xfrm>
            <a:off x="3428992" y="5929330"/>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64" name="TextBox 163"/>
          <p:cNvSpPr txBox="1"/>
          <p:nvPr/>
        </p:nvSpPr>
        <p:spPr>
          <a:xfrm>
            <a:off x="3714743" y="5929330"/>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65" name="TextBox 164"/>
          <p:cNvSpPr txBox="1"/>
          <p:nvPr/>
        </p:nvSpPr>
        <p:spPr>
          <a:xfrm>
            <a:off x="2714612" y="5643578"/>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66" name="TextBox 165"/>
          <p:cNvSpPr txBox="1"/>
          <p:nvPr/>
        </p:nvSpPr>
        <p:spPr>
          <a:xfrm>
            <a:off x="3000363" y="5643578"/>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67" name="TextBox 166"/>
          <p:cNvSpPr txBox="1"/>
          <p:nvPr/>
        </p:nvSpPr>
        <p:spPr>
          <a:xfrm>
            <a:off x="5929322" y="5929330"/>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68" name="TextBox 167"/>
          <p:cNvSpPr txBox="1"/>
          <p:nvPr/>
        </p:nvSpPr>
        <p:spPr>
          <a:xfrm>
            <a:off x="6215073" y="5929330"/>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69" name="TextBox 168"/>
          <p:cNvSpPr txBox="1"/>
          <p:nvPr/>
        </p:nvSpPr>
        <p:spPr>
          <a:xfrm>
            <a:off x="4500562" y="5929330"/>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70" name="TextBox 169"/>
          <p:cNvSpPr txBox="1"/>
          <p:nvPr/>
        </p:nvSpPr>
        <p:spPr>
          <a:xfrm>
            <a:off x="4786313" y="5929330"/>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73" name="TextBox 172"/>
          <p:cNvSpPr txBox="1"/>
          <p:nvPr/>
        </p:nvSpPr>
        <p:spPr>
          <a:xfrm>
            <a:off x="5643570" y="5929330"/>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74" name="TextBox 173"/>
          <p:cNvSpPr txBox="1"/>
          <p:nvPr/>
        </p:nvSpPr>
        <p:spPr>
          <a:xfrm>
            <a:off x="5143504" y="5429264"/>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75" name="TextBox 174"/>
          <p:cNvSpPr txBox="1"/>
          <p:nvPr/>
        </p:nvSpPr>
        <p:spPr>
          <a:xfrm>
            <a:off x="5429256" y="5357826"/>
            <a:ext cx="187376" cy="461665"/>
          </a:xfrm>
          <a:prstGeom prst="rect">
            <a:avLst/>
          </a:prstGeom>
          <a:noFill/>
        </p:spPr>
        <p:txBody>
          <a:bodyPr wrap="square" rtlCol="0">
            <a:spAutoFit/>
          </a:bodyPr>
          <a:lstStyle/>
          <a:p>
            <a:r>
              <a:rPr lang="en-US" sz="2400" b="1" baseline="30000"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76" name="TextBox 175"/>
          <p:cNvSpPr txBox="1"/>
          <p:nvPr/>
        </p:nvSpPr>
        <p:spPr>
          <a:xfrm>
            <a:off x="3714745" y="5072074"/>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77" name="TextBox 176"/>
          <p:cNvSpPr txBox="1"/>
          <p:nvPr/>
        </p:nvSpPr>
        <p:spPr>
          <a:xfrm>
            <a:off x="4000496" y="5072074"/>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78" name="TextBox 177"/>
          <p:cNvSpPr txBox="1"/>
          <p:nvPr/>
        </p:nvSpPr>
        <p:spPr>
          <a:xfrm>
            <a:off x="6715141" y="5500702"/>
            <a:ext cx="31134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ru-RU" sz="2400" b="1" dirty="0">
              <a:latin typeface="Times New Roman" pitchFamily="18" charset="0"/>
              <a:cs typeface="Times New Roman" pitchFamily="18" charset="0"/>
            </a:endParaRPr>
          </a:p>
        </p:txBody>
      </p:sp>
      <p:sp>
        <p:nvSpPr>
          <p:cNvPr id="179" name="TextBox 178"/>
          <p:cNvSpPr txBox="1"/>
          <p:nvPr/>
        </p:nvSpPr>
        <p:spPr>
          <a:xfrm>
            <a:off x="7000892" y="5500702"/>
            <a:ext cx="191518"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180" name="TextBox 179"/>
          <p:cNvSpPr txBox="1"/>
          <p:nvPr/>
        </p:nvSpPr>
        <p:spPr>
          <a:xfrm>
            <a:off x="4000496" y="6286520"/>
            <a:ext cx="1539717" cy="369332"/>
          </a:xfrm>
          <a:prstGeom prst="rect">
            <a:avLst/>
          </a:prstGeom>
          <a:noFill/>
        </p:spPr>
        <p:txBody>
          <a:bodyPr wrap="none" rtlCol="0">
            <a:spAutoFit/>
          </a:bodyPr>
          <a:lstStyle/>
          <a:p>
            <a:r>
              <a:rPr lang="en-US" b="1" dirty="0" smtClean="0">
                <a:latin typeface="Times New Roman" pitchFamily="18" charset="0"/>
                <a:cs typeface="Times New Roman" pitchFamily="18" charset="0"/>
              </a:rPr>
              <a:t>SUBSTRATE</a:t>
            </a:r>
            <a:endParaRPr lang="ru-RU" b="1" dirty="0">
              <a:latin typeface="Times New Roman" pitchFamily="18" charset="0"/>
              <a:cs typeface="Times New Roman" pitchFamily="18" charset="0"/>
            </a:endParaRPr>
          </a:p>
        </p:txBody>
      </p:sp>
      <p:graphicFrame>
        <p:nvGraphicFramePr>
          <p:cNvPr id="181" name="Таблица 180"/>
          <p:cNvGraphicFramePr>
            <a:graphicFrameLocks noGrp="1"/>
          </p:cNvGraphicFramePr>
          <p:nvPr/>
        </p:nvGraphicFramePr>
        <p:xfrm>
          <a:off x="0" y="4541520"/>
          <a:ext cx="1714480" cy="2316480"/>
        </p:xfrm>
        <a:graphic>
          <a:graphicData uri="http://schemas.openxmlformats.org/drawingml/2006/table">
            <a:tbl>
              <a:tblPr firstRow="1" bandRow="1">
                <a:tableStyleId>{5C22544A-7EE6-4342-B048-85BDC9FD1C3A}</a:tableStyleId>
              </a:tblPr>
              <a:tblGrid>
                <a:gridCol w="1714480"/>
              </a:tblGrid>
              <a:tr h="305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e</a:t>
                      </a:r>
                      <a:r>
                        <a:rPr kumimoji="0" lang="en-US" sz="2000" b="0" i="0" u="none" strike="noStrike" kern="1200" cap="none" spc="0" normalizeH="0" baseline="30000" noProof="0" dirty="0" smtClean="0">
                          <a:ln>
                            <a:noFill/>
                          </a:ln>
                          <a:solidFill>
                            <a:prstClr val="black"/>
                          </a:solidFill>
                          <a:effectLst/>
                          <a:uLnTx/>
                          <a:uFillTx/>
                          <a:latin typeface="Times New Roman" pitchFamily="18" charset="0"/>
                          <a:ea typeface="+mn-ea"/>
                          <a:cs typeface="Times New Roman" pitchFamily="18" charset="0"/>
                        </a:rPr>
                        <a:t>-</a:t>
                      </a:r>
                      <a:r>
                        <a:rPr kumimoji="0" lang="en-US" sz="18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 Electrons</a:t>
                      </a:r>
                      <a:endParaRPr kumimoji="0" lang="ru-RU" sz="18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054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prstClr val="black"/>
                          </a:solidFill>
                          <a:latin typeface="Times New Roman" pitchFamily="18" charset="0"/>
                          <a:cs typeface="Times New Roman" pitchFamily="18" charset="0"/>
                        </a:rPr>
                        <a:t>I</a:t>
                      </a:r>
                      <a:r>
                        <a:rPr lang="en-US" sz="2000" baseline="30000" dirty="0" smtClean="0">
                          <a:solidFill>
                            <a:prstClr val="black"/>
                          </a:solidFill>
                          <a:latin typeface="Times New Roman" pitchFamily="18" charset="0"/>
                          <a:cs typeface="Times New Roman" pitchFamily="18" charset="0"/>
                        </a:rPr>
                        <a:t>+</a:t>
                      </a:r>
                      <a:r>
                        <a:rPr lang="en-US" dirty="0" smtClean="0">
                          <a:latin typeface="Times New Roman" pitchFamily="18" charset="0"/>
                          <a:cs typeface="Times New Roman" pitchFamily="18" charset="0"/>
                        </a:rPr>
                        <a:t> – Ions</a:t>
                      </a:r>
                      <a:endParaRPr lang="ru-RU" sz="2000" dirty="0" smtClean="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5169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 Molecules of precursor</a:t>
                      </a:r>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54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Times New Roman" pitchFamily="18" charset="0"/>
                          <a:cs typeface="Times New Roman" pitchFamily="18" charset="0"/>
                        </a:rPr>
                        <a:t>M•</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Radicals</a:t>
                      </a:r>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524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latin typeface="Times New Roman" pitchFamily="18" charset="0"/>
                          <a:cs typeface="Times New Roman" pitchFamily="18" charset="0"/>
                        </a:rPr>
                        <a:t>M</a:t>
                      </a:r>
                      <a:r>
                        <a:rPr lang="en-US" sz="2400" b="1" baseline="30000" dirty="0" smtClean="0">
                          <a:latin typeface="Times New Roman" pitchFamily="18" charset="0"/>
                          <a:cs typeface="Times New Roman" pitchFamily="18" charset="0"/>
                        </a:rPr>
                        <a:t>+</a:t>
                      </a: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Ions</a:t>
                      </a:r>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Прямая соединительная линия 4"/>
          <p:cNvCxnSpPr/>
          <p:nvPr/>
        </p:nvCxnSpPr>
        <p:spPr>
          <a:xfrm>
            <a:off x="0" y="642918"/>
            <a:ext cx="9144000" cy="0"/>
          </a:xfrm>
          <a:prstGeom prst="line">
            <a:avLst/>
          </a:prstGeom>
        </p:spPr>
        <p:style>
          <a:lnRef idx="2">
            <a:schemeClr val="dk1"/>
          </a:lnRef>
          <a:fillRef idx="0">
            <a:schemeClr val="dk1"/>
          </a:fillRef>
          <a:effectRef idx="1">
            <a:schemeClr val="dk1"/>
          </a:effectRef>
          <a:fontRef idx="minor">
            <a:schemeClr val="tx1"/>
          </a:fontRef>
        </p:style>
      </p:cxnSp>
      <p:sp>
        <p:nvSpPr>
          <p:cNvPr id="7" name="Номер слайда 12"/>
          <p:cNvSpPr>
            <a:spLocks noGrp="1"/>
          </p:cNvSpPr>
          <p:nvPr>
            <p:ph type="sldNum" sz="quarter" idx="12"/>
          </p:nvPr>
        </p:nvSpPr>
        <p:spPr>
          <a:xfrm>
            <a:off x="7010400" y="6492875"/>
            <a:ext cx="2133600" cy="365125"/>
          </a:xfrm>
        </p:spPr>
        <p:txBody>
          <a:bodyPr/>
          <a:lstStyle/>
          <a:p>
            <a:fld id="{D7043067-5517-46E6-80E3-B94BF431AABD}" type="slidenum">
              <a:rPr lang="ru-RU" sz="1600" b="1" smtClean="0">
                <a:solidFill>
                  <a:schemeClr val="tx2">
                    <a:lumMod val="75000"/>
                  </a:schemeClr>
                </a:solidFill>
              </a:rPr>
              <a:pPr/>
              <a:t>4</a:t>
            </a:fld>
            <a:endParaRPr lang="ru-RU" sz="1600" b="1" dirty="0">
              <a:solidFill>
                <a:schemeClr val="tx2">
                  <a:lumMod val="75000"/>
                </a:schemeClr>
              </a:solidFill>
            </a:endParaRPr>
          </a:p>
        </p:txBody>
      </p:sp>
      <p:sp>
        <p:nvSpPr>
          <p:cNvPr id="11" name="TextBox 10"/>
          <p:cNvSpPr txBox="1"/>
          <p:nvPr/>
        </p:nvSpPr>
        <p:spPr>
          <a:xfrm>
            <a:off x="0" y="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INTRODUCTION</a:t>
            </a:r>
            <a:endParaRPr lang="ru-RU" sz="3200" dirty="0">
              <a:latin typeface="Times New Roman" pitchFamily="18" charset="0"/>
              <a:cs typeface="Times New Roman" pitchFamily="18" charset="0"/>
            </a:endParaRPr>
          </a:p>
        </p:txBody>
      </p:sp>
      <p:pic>
        <p:nvPicPr>
          <p:cNvPr id="7170" name="Picture 2" descr="conformal coating bubbles"/>
          <p:cNvPicPr>
            <a:picLocks noChangeAspect="1" noChangeArrowheads="1"/>
          </p:cNvPicPr>
          <p:nvPr/>
        </p:nvPicPr>
        <p:blipFill>
          <a:blip r:embed="rId3" cstate="print"/>
          <a:srcRect/>
          <a:stretch>
            <a:fillRect/>
          </a:stretch>
        </p:blipFill>
        <p:spPr bwMode="auto">
          <a:xfrm>
            <a:off x="1428728" y="3692952"/>
            <a:ext cx="3143272" cy="2879296"/>
          </a:xfrm>
          <a:prstGeom prst="rect">
            <a:avLst/>
          </a:prstGeom>
          <a:noFill/>
        </p:spPr>
      </p:pic>
      <p:cxnSp>
        <p:nvCxnSpPr>
          <p:cNvPr id="13" name="Прямая со стрелкой 12"/>
          <p:cNvCxnSpPr/>
          <p:nvPr/>
        </p:nvCxnSpPr>
        <p:spPr>
          <a:xfrm rot="10800000" flipV="1">
            <a:off x="3857620" y="4500570"/>
            <a:ext cx="1071570" cy="21431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Прямая со стрелкой 15"/>
          <p:cNvCxnSpPr/>
          <p:nvPr/>
        </p:nvCxnSpPr>
        <p:spPr>
          <a:xfrm rot="10800000" flipV="1">
            <a:off x="3857620" y="5286388"/>
            <a:ext cx="1285884" cy="714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5143504" y="4286256"/>
            <a:ext cx="1905650" cy="369332"/>
          </a:xfrm>
          <a:prstGeom prst="rect">
            <a:avLst/>
          </a:prstGeom>
          <a:noFill/>
        </p:spPr>
        <p:txBody>
          <a:bodyPr wrap="none" rtlCol="0">
            <a:spAutoFit/>
          </a:bodyPr>
          <a:lstStyle/>
          <a:p>
            <a:r>
              <a:rPr lang="en-US" dirty="0" smtClean="0">
                <a:latin typeface="Times New Roman" pitchFamily="18" charset="0"/>
                <a:cs typeface="Times New Roman" pitchFamily="18" charset="0"/>
              </a:rPr>
              <a:t>Conformal coating</a:t>
            </a:r>
            <a:endParaRPr lang="ru-RU" dirty="0">
              <a:latin typeface="Times New Roman" pitchFamily="18" charset="0"/>
              <a:cs typeface="Times New Roman" pitchFamily="18" charset="0"/>
            </a:endParaRPr>
          </a:p>
        </p:txBody>
      </p:sp>
      <p:sp>
        <p:nvSpPr>
          <p:cNvPr id="23" name="TextBox 22"/>
          <p:cNvSpPr txBox="1"/>
          <p:nvPr/>
        </p:nvSpPr>
        <p:spPr>
          <a:xfrm>
            <a:off x="5214942" y="5072074"/>
            <a:ext cx="3595856" cy="369332"/>
          </a:xfrm>
          <a:prstGeom prst="rect">
            <a:avLst/>
          </a:prstGeom>
          <a:noFill/>
        </p:spPr>
        <p:txBody>
          <a:bodyPr wrap="none" rtlCol="0">
            <a:spAutoFit/>
          </a:bodyPr>
          <a:lstStyle/>
          <a:p>
            <a:r>
              <a:rPr lang="en-US" dirty="0" smtClean="0">
                <a:latin typeface="Times New Roman" pitchFamily="18" charset="0"/>
                <a:cs typeface="Times New Roman" pitchFamily="18" charset="0"/>
              </a:rPr>
              <a:t>Air bubbles under conformal coating</a:t>
            </a:r>
            <a:endParaRPr lang="ru-RU" dirty="0">
              <a:latin typeface="Times New Roman" pitchFamily="18" charset="0"/>
              <a:cs typeface="Times New Roman" pitchFamily="18" charset="0"/>
            </a:endParaRPr>
          </a:p>
        </p:txBody>
      </p:sp>
      <p:sp>
        <p:nvSpPr>
          <p:cNvPr id="24" name="TextBox 23"/>
          <p:cNvSpPr txBox="1"/>
          <p:nvPr/>
        </p:nvSpPr>
        <p:spPr>
          <a:xfrm>
            <a:off x="571472" y="1285860"/>
            <a:ext cx="7858148" cy="1569660"/>
          </a:xfrm>
          <a:prstGeom prst="rect">
            <a:avLst/>
          </a:prstGeom>
          <a:noFill/>
        </p:spPr>
        <p:txBody>
          <a:bodyPr wrap="square" rtlCol="0">
            <a:spAutoFit/>
          </a:bodyPr>
          <a:lstStyle/>
          <a:p>
            <a:pPr algn="ctr"/>
            <a:r>
              <a:rPr lang="en-US" sz="2400" b="1" dirty="0" smtClean="0"/>
              <a:t>Why are we doing this?</a:t>
            </a:r>
          </a:p>
          <a:p>
            <a:pPr algn="ctr"/>
            <a:endParaRPr lang="en-US" sz="2400" b="1" dirty="0" smtClean="0"/>
          </a:p>
          <a:p>
            <a:r>
              <a:rPr lang="en-US" sz="2400" dirty="0" smtClean="0">
                <a:latin typeface="Times New Roman" pitchFamily="18" charset="0"/>
                <a:cs typeface="Times New Roman" pitchFamily="18" charset="0"/>
              </a:rPr>
              <a:t>Our aim is deposition  of  the coatings for protect a printed circuit board's components</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Прямая соединительная линия 3"/>
          <p:cNvCxnSpPr/>
          <p:nvPr/>
        </p:nvCxnSpPr>
        <p:spPr>
          <a:xfrm>
            <a:off x="0" y="642918"/>
            <a:ext cx="9144000" cy="0"/>
          </a:xfrm>
          <a:prstGeom prst="line">
            <a:avLst/>
          </a:prstGeom>
        </p:spPr>
        <p:style>
          <a:lnRef idx="2">
            <a:schemeClr val="dk1"/>
          </a:lnRef>
          <a:fillRef idx="0">
            <a:schemeClr val="dk1"/>
          </a:fillRef>
          <a:effectRef idx="1">
            <a:schemeClr val="dk1"/>
          </a:effectRef>
          <a:fontRef idx="minor">
            <a:schemeClr val="tx1"/>
          </a:fontRef>
        </p:style>
      </p:cxnSp>
      <p:sp>
        <p:nvSpPr>
          <p:cNvPr id="6" name="Номер слайда 12"/>
          <p:cNvSpPr>
            <a:spLocks noGrp="1"/>
          </p:cNvSpPr>
          <p:nvPr>
            <p:ph type="sldNum" sz="quarter" idx="12"/>
          </p:nvPr>
        </p:nvSpPr>
        <p:spPr>
          <a:xfrm>
            <a:off x="7010400" y="6492875"/>
            <a:ext cx="2133600" cy="365125"/>
          </a:xfrm>
        </p:spPr>
        <p:txBody>
          <a:bodyPr/>
          <a:lstStyle/>
          <a:p>
            <a:fld id="{D7043067-5517-46E6-80E3-B94BF431AABD}" type="slidenum">
              <a:rPr lang="ru-RU" sz="1600" b="1" smtClean="0">
                <a:solidFill>
                  <a:schemeClr val="tx2">
                    <a:lumMod val="75000"/>
                  </a:schemeClr>
                </a:solidFill>
              </a:rPr>
              <a:pPr/>
              <a:t>5</a:t>
            </a:fld>
            <a:endParaRPr lang="ru-RU" sz="1600" b="1" dirty="0">
              <a:solidFill>
                <a:schemeClr val="tx2">
                  <a:lumMod val="75000"/>
                </a:schemeClr>
              </a:solidFill>
            </a:endParaRPr>
          </a:p>
        </p:txBody>
      </p:sp>
      <p:sp>
        <p:nvSpPr>
          <p:cNvPr id="7" name="TextBox 6"/>
          <p:cNvSpPr txBox="1"/>
          <p:nvPr/>
        </p:nvSpPr>
        <p:spPr>
          <a:xfrm>
            <a:off x="0" y="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“VACUUM”</a:t>
            </a:r>
            <a:endParaRPr lang="ru-RU" sz="3200" dirty="0">
              <a:latin typeface="Times New Roman" pitchFamily="18" charset="0"/>
              <a:cs typeface="Times New Roman" pitchFamily="18" charset="0"/>
            </a:endParaRPr>
          </a:p>
        </p:txBody>
      </p:sp>
      <p:sp>
        <p:nvSpPr>
          <p:cNvPr id="5" name="Скругленный прямоугольник 4"/>
          <p:cNvSpPr/>
          <p:nvPr/>
        </p:nvSpPr>
        <p:spPr>
          <a:xfrm>
            <a:off x="5714944" y="1785926"/>
            <a:ext cx="2857520" cy="200026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6286448" y="3786190"/>
            <a:ext cx="357190" cy="12858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7858084" y="3786190"/>
            <a:ext cx="357190" cy="4286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5214878" y="5072074"/>
            <a:ext cx="1857388"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11" name="Прямоугольник 10"/>
          <p:cNvSpPr/>
          <p:nvPr/>
        </p:nvSpPr>
        <p:spPr>
          <a:xfrm>
            <a:off x="7072266" y="4214818"/>
            <a:ext cx="2000264" cy="7715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ysClr val="windowText" lastClr="000000"/>
              </a:solidFill>
              <a:latin typeface="Times New Roman" pitchFamily="18" charset="0"/>
              <a:cs typeface="Times New Roman" pitchFamily="18" charset="0"/>
            </a:endParaRPr>
          </a:p>
        </p:txBody>
      </p:sp>
      <p:sp>
        <p:nvSpPr>
          <p:cNvPr id="12" name="Прямоугольник 11"/>
          <p:cNvSpPr/>
          <p:nvPr/>
        </p:nvSpPr>
        <p:spPr>
          <a:xfrm>
            <a:off x="4071870" y="5429264"/>
            <a:ext cx="1143008" cy="2857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Фигура, имеющая форму буквы L 12"/>
          <p:cNvSpPr/>
          <p:nvPr/>
        </p:nvSpPr>
        <p:spPr>
          <a:xfrm rot="16200000">
            <a:off x="7286580" y="4786322"/>
            <a:ext cx="642942" cy="1071570"/>
          </a:xfrm>
          <a:prstGeom prst="corne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5" name="Прямая со стрелкой 14"/>
          <p:cNvCxnSpPr/>
          <p:nvPr/>
        </p:nvCxnSpPr>
        <p:spPr>
          <a:xfrm rot="5400000">
            <a:off x="6250729" y="4393413"/>
            <a:ext cx="500860"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rot="5400000">
            <a:off x="7787440" y="3999710"/>
            <a:ext cx="42862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rot="10800000">
            <a:off x="7500894" y="5500702"/>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rot="10800000">
            <a:off x="4429060" y="5572140"/>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000860" y="4429132"/>
            <a:ext cx="2143140" cy="738664"/>
          </a:xfrm>
          <a:prstGeom prst="rect">
            <a:avLst/>
          </a:prstGeom>
          <a:noFill/>
        </p:spPr>
        <p:txBody>
          <a:bodyPr wrap="square" rtlCol="0">
            <a:spAutoFit/>
          </a:bodyPr>
          <a:lstStyle/>
          <a:p>
            <a:pPr algn="ctr"/>
            <a:r>
              <a:rPr lang="en-US" sz="1400" b="1" dirty="0" smtClean="0">
                <a:solidFill>
                  <a:sysClr val="windowText" lastClr="000000"/>
                </a:solidFill>
                <a:latin typeface="Times New Roman" pitchFamily="18" charset="0"/>
                <a:cs typeface="Times New Roman" pitchFamily="18" charset="0"/>
              </a:rPr>
              <a:t>TURBOMOLECULAR</a:t>
            </a:r>
          </a:p>
          <a:p>
            <a:pPr algn="ctr"/>
            <a:r>
              <a:rPr lang="en-US" sz="1400" b="1" dirty="0" smtClean="0">
                <a:solidFill>
                  <a:sysClr val="windowText" lastClr="000000"/>
                </a:solidFill>
                <a:latin typeface="Times New Roman" pitchFamily="18" charset="0"/>
                <a:cs typeface="Times New Roman" pitchFamily="18" charset="0"/>
              </a:rPr>
              <a:t>PUMP</a:t>
            </a:r>
            <a:endParaRPr lang="ru-RU" sz="1400" b="1" dirty="0" smtClean="0">
              <a:solidFill>
                <a:sysClr val="windowText" lastClr="000000"/>
              </a:solidFill>
              <a:latin typeface="Times New Roman" pitchFamily="18" charset="0"/>
              <a:cs typeface="Times New Roman" pitchFamily="18" charset="0"/>
            </a:endParaRPr>
          </a:p>
          <a:p>
            <a:pPr algn="ctr"/>
            <a:endParaRPr lang="ru-RU" sz="1400" dirty="0"/>
          </a:p>
        </p:txBody>
      </p:sp>
      <p:sp>
        <p:nvSpPr>
          <p:cNvPr id="26" name="TextBox 25"/>
          <p:cNvSpPr txBox="1"/>
          <p:nvPr/>
        </p:nvSpPr>
        <p:spPr>
          <a:xfrm>
            <a:off x="5286316" y="5214950"/>
            <a:ext cx="1751633" cy="523220"/>
          </a:xfrm>
          <a:prstGeom prst="rect">
            <a:avLst/>
          </a:prstGeom>
          <a:noFill/>
        </p:spPr>
        <p:txBody>
          <a:bodyPr wrap="none" rtlCol="0">
            <a:spAutoFit/>
          </a:bodyPr>
          <a:lstStyle/>
          <a:p>
            <a:pPr algn="ctr"/>
            <a:r>
              <a:rPr lang="en-US" sz="1400" b="1" dirty="0" smtClean="0">
                <a:latin typeface="Times New Roman" pitchFamily="18" charset="0"/>
                <a:cs typeface="Times New Roman" pitchFamily="18" charset="0"/>
              </a:rPr>
              <a:t>BAKING VACUUM</a:t>
            </a:r>
          </a:p>
          <a:p>
            <a:pPr algn="ctr"/>
            <a:r>
              <a:rPr lang="en-US" sz="1400" b="1" dirty="0" smtClean="0">
                <a:latin typeface="Times New Roman" pitchFamily="18" charset="0"/>
                <a:cs typeface="Times New Roman" pitchFamily="18" charset="0"/>
              </a:rPr>
              <a:t>PUMP</a:t>
            </a:r>
            <a:endParaRPr lang="ru-RU" sz="1400" b="1" dirty="0">
              <a:latin typeface="Times New Roman" pitchFamily="18" charset="0"/>
              <a:cs typeface="Times New Roman" pitchFamily="18" charset="0"/>
            </a:endParaRPr>
          </a:p>
        </p:txBody>
      </p:sp>
      <p:sp>
        <p:nvSpPr>
          <p:cNvPr id="28" name="Прямоугольник 27"/>
          <p:cNvSpPr/>
          <p:nvPr/>
        </p:nvSpPr>
        <p:spPr>
          <a:xfrm>
            <a:off x="5714976" y="2428868"/>
            <a:ext cx="571504" cy="571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29" name="TextBox 28"/>
          <p:cNvSpPr txBox="1"/>
          <p:nvPr/>
        </p:nvSpPr>
        <p:spPr>
          <a:xfrm>
            <a:off x="3214678" y="928670"/>
            <a:ext cx="1809021" cy="369332"/>
          </a:xfrm>
          <a:prstGeom prst="rect">
            <a:avLst/>
          </a:prstGeom>
          <a:noFill/>
        </p:spPr>
        <p:txBody>
          <a:bodyPr wrap="none" rtlCol="0">
            <a:spAutoFit/>
          </a:bodyPr>
          <a:lstStyle/>
          <a:p>
            <a:r>
              <a:rPr lang="en-US" b="1" dirty="0" smtClean="0">
                <a:latin typeface="Times New Roman" pitchFamily="18" charset="0"/>
                <a:cs typeface="Times New Roman" pitchFamily="18" charset="0"/>
              </a:rPr>
              <a:t>PLASMATRON</a:t>
            </a:r>
            <a:endParaRPr lang="ru-RU" b="1" dirty="0">
              <a:latin typeface="Times New Roman" pitchFamily="18" charset="0"/>
              <a:cs typeface="Times New Roman" pitchFamily="18" charset="0"/>
            </a:endParaRPr>
          </a:p>
        </p:txBody>
      </p:sp>
      <p:sp>
        <p:nvSpPr>
          <p:cNvPr id="30" name="Прямоугольник 29"/>
          <p:cNvSpPr/>
          <p:nvPr/>
        </p:nvSpPr>
        <p:spPr>
          <a:xfrm>
            <a:off x="6286480" y="2643182"/>
            <a:ext cx="500066" cy="142876"/>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1" name="Прямоугольник 30"/>
          <p:cNvSpPr/>
          <p:nvPr/>
        </p:nvSpPr>
        <p:spPr>
          <a:xfrm>
            <a:off x="6429356" y="2571744"/>
            <a:ext cx="347666" cy="714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2" name="Прямоугольник 31"/>
          <p:cNvSpPr/>
          <p:nvPr/>
        </p:nvSpPr>
        <p:spPr>
          <a:xfrm>
            <a:off x="6429356" y="2786058"/>
            <a:ext cx="347666" cy="714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3" name="Прямоугольник 32"/>
          <p:cNvSpPr/>
          <p:nvPr/>
        </p:nvSpPr>
        <p:spPr>
          <a:xfrm>
            <a:off x="6929422" y="2357430"/>
            <a:ext cx="71438" cy="1143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4" name="Прямоугольник 33"/>
          <p:cNvSpPr/>
          <p:nvPr/>
        </p:nvSpPr>
        <p:spPr>
          <a:xfrm>
            <a:off x="6857984" y="2571744"/>
            <a:ext cx="71438" cy="276228"/>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5" name="Прямоугольник 34"/>
          <p:cNvSpPr/>
          <p:nvPr/>
        </p:nvSpPr>
        <p:spPr>
          <a:xfrm>
            <a:off x="4857720" y="2714620"/>
            <a:ext cx="847732"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6" name="Прямоугольник 35"/>
          <p:cNvSpPr/>
          <p:nvPr/>
        </p:nvSpPr>
        <p:spPr>
          <a:xfrm>
            <a:off x="5072034" y="2714620"/>
            <a:ext cx="45719" cy="71438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7" name="Прямоугольник 36"/>
          <p:cNvSpPr/>
          <p:nvPr/>
        </p:nvSpPr>
        <p:spPr>
          <a:xfrm>
            <a:off x="4571968" y="2714620"/>
            <a:ext cx="34766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8" name="Прямоугольник 37"/>
          <p:cNvSpPr/>
          <p:nvPr/>
        </p:nvSpPr>
        <p:spPr>
          <a:xfrm>
            <a:off x="3786150" y="2643182"/>
            <a:ext cx="45719" cy="2857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39" name="Прямоугольник 38"/>
          <p:cNvSpPr/>
          <p:nvPr/>
        </p:nvSpPr>
        <p:spPr>
          <a:xfrm>
            <a:off x="3929026" y="2714620"/>
            <a:ext cx="490542" cy="1428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cxnSp>
        <p:nvCxnSpPr>
          <p:cNvPr id="41" name="Прямая соединительная линия 40"/>
          <p:cNvCxnSpPr/>
          <p:nvPr/>
        </p:nvCxnSpPr>
        <p:spPr>
          <a:xfrm>
            <a:off x="3786150" y="2786058"/>
            <a:ext cx="142876" cy="0"/>
          </a:xfrm>
          <a:prstGeom prst="line">
            <a:avLst/>
          </a:prstGeom>
          <a:ln/>
        </p:spPr>
        <p:style>
          <a:lnRef idx="2">
            <a:schemeClr val="dk1"/>
          </a:lnRef>
          <a:fillRef idx="0">
            <a:schemeClr val="dk1"/>
          </a:fillRef>
          <a:effectRef idx="1">
            <a:schemeClr val="dk1"/>
          </a:effectRef>
          <a:fontRef idx="minor">
            <a:schemeClr val="tx1"/>
          </a:fontRef>
        </p:style>
      </p:cxnSp>
      <p:cxnSp>
        <p:nvCxnSpPr>
          <p:cNvPr id="43" name="Прямая соединительная линия 42"/>
          <p:cNvCxnSpPr/>
          <p:nvPr/>
        </p:nvCxnSpPr>
        <p:spPr>
          <a:xfrm>
            <a:off x="4429092" y="2786058"/>
            <a:ext cx="142876" cy="0"/>
          </a:xfrm>
          <a:prstGeom prst="line">
            <a:avLst/>
          </a:prstGeom>
          <a:ln/>
        </p:spPr>
        <p:style>
          <a:lnRef idx="2">
            <a:schemeClr val="dk1"/>
          </a:lnRef>
          <a:fillRef idx="0">
            <a:schemeClr val="dk1"/>
          </a:fillRef>
          <a:effectRef idx="1">
            <a:schemeClr val="dk1"/>
          </a:effectRef>
          <a:fontRef idx="minor">
            <a:schemeClr val="tx1"/>
          </a:fontRef>
        </p:style>
      </p:cxnSp>
      <p:sp>
        <p:nvSpPr>
          <p:cNvPr id="44" name="Прямоугольник 43"/>
          <p:cNvSpPr/>
          <p:nvPr/>
        </p:nvSpPr>
        <p:spPr>
          <a:xfrm>
            <a:off x="3357522" y="2500306"/>
            <a:ext cx="1143008" cy="571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45" name="Скругленный прямоугольник 44"/>
          <p:cNvSpPr/>
          <p:nvPr/>
        </p:nvSpPr>
        <p:spPr>
          <a:xfrm>
            <a:off x="3714744" y="3786190"/>
            <a:ext cx="500066" cy="128588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rPr>
              <a:t>Ar</a:t>
            </a:r>
            <a:endParaRPr lang="ru-RU" b="1" dirty="0">
              <a:solidFill>
                <a:schemeClr val="tx1"/>
              </a:solidFill>
            </a:endParaRPr>
          </a:p>
        </p:txBody>
      </p:sp>
      <p:sp>
        <p:nvSpPr>
          <p:cNvPr id="46" name="Прямоугольник 45"/>
          <p:cNvSpPr/>
          <p:nvPr/>
        </p:nvSpPr>
        <p:spPr>
          <a:xfrm>
            <a:off x="5072066" y="3357562"/>
            <a:ext cx="45719" cy="71438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47" name="Прямоугольник 46"/>
          <p:cNvSpPr/>
          <p:nvPr/>
        </p:nvSpPr>
        <p:spPr>
          <a:xfrm>
            <a:off x="4214810" y="4071942"/>
            <a:ext cx="285752"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48" name="Равнобедренный треугольник 47"/>
          <p:cNvSpPr/>
          <p:nvPr/>
        </p:nvSpPr>
        <p:spPr>
          <a:xfrm rot="5400000">
            <a:off x="4464842" y="3964785"/>
            <a:ext cx="285752" cy="214314"/>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Равнобедренный треугольник 49"/>
          <p:cNvSpPr/>
          <p:nvPr/>
        </p:nvSpPr>
        <p:spPr>
          <a:xfrm rot="16200000">
            <a:off x="4674394" y="3969548"/>
            <a:ext cx="295276" cy="21431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Прямоугольник 50"/>
          <p:cNvSpPr/>
          <p:nvPr/>
        </p:nvSpPr>
        <p:spPr>
          <a:xfrm>
            <a:off x="4929190" y="4071942"/>
            <a:ext cx="214314"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cxnSp>
        <p:nvCxnSpPr>
          <p:cNvPr id="52" name="Прямая со стрелкой 51"/>
          <p:cNvCxnSpPr/>
          <p:nvPr/>
        </p:nvCxnSpPr>
        <p:spPr>
          <a:xfrm rot="5400000">
            <a:off x="5928131" y="1929199"/>
            <a:ext cx="1430348" cy="1436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5357818" y="928670"/>
            <a:ext cx="3013004" cy="369332"/>
          </a:xfrm>
          <a:prstGeom prst="rect">
            <a:avLst/>
          </a:prstGeom>
          <a:noFill/>
        </p:spPr>
        <p:txBody>
          <a:bodyPr wrap="none" rtlCol="0">
            <a:spAutoFit/>
          </a:bodyPr>
          <a:lstStyle/>
          <a:p>
            <a:r>
              <a:rPr lang="en-US" b="1" dirty="0" smtClean="0"/>
              <a:t>PLASMA-CHEMICAL REACTOR</a:t>
            </a:r>
            <a:endParaRPr lang="ru-RU" b="1" dirty="0"/>
          </a:p>
        </p:txBody>
      </p:sp>
      <p:cxnSp>
        <p:nvCxnSpPr>
          <p:cNvPr id="58" name="Прямая соединительная линия 57"/>
          <p:cNvCxnSpPr/>
          <p:nvPr/>
        </p:nvCxnSpPr>
        <p:spPr>
          <a:xfrm rot="5400000">
            <a:off x="6357950" y="3071810"/>
            <a:ext cx="428628"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59" name="Прямая соединительная линия 58"/>
          <p:cNvCxnSpPr/>
          <p:nvPr/>
        </p:nvCxnSpPr>
        <p:spPr>
          <a:xfrm rot="10800000">
            <a:off x="5429256" y="3286124"/>
            <a:ext cx="1143008"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64" name="Прямая соединительная линия 63"/>
          <p:cNvCxnSpPr/>
          <p:nvPr/>
        </p:nvCxnSpPr>
        <p:spPr>
          <a:xfrm rot="5400000">
            <a:off x="4893471" y="3821909"/>
            <a:ext cx="107157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66" name="Прямая соединительная линия 65"/>
          <p:cNvCxnSpPr/>
          <p:nvPr/>
        </p:nvCxnSpPr>
        <p:spPr>
          <a:xfrm rot="10800000">
            <a:off x="5286380" y="4357694"/>
            <a:ext cx="28575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68" name="Прямая соединительная линия 67"/>
          <p:cNvCxnSpPr/>
          <p:nvPr/>
        </p:nvCxnSpPr>
        <p:spPr>
          <a:xfrm rot="10800000">
            <a:off x="5357818" y="4429132"/>
            <a:ext cx="142876"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72" name="Прямоугольник 71"/>
          <p:cNvSpPr/>
          <p:nvPr/>
        </p:nvSpPr>
        <p:spPr>
          <a:xfrm>
            <a:off x="6000760" y="2643182"/>
            <a:ext cx="285752" cy="14287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cxnSp>
        <p:nvCxnSpPr>
          <p:cNvPr id="73" name="Прямая соединительная линия 72"/>
          <p:cNvCxnSpPr/>
          <p:nvPr/>
        </p:nvCxnSpPr>
        <p:spPr>
          <a:xfrm rot="16200000" flipH="1">
            <a:off x="5857884" y="2357430"/>
            <a:ext cx="581028" cy="9524"/>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76" name="Прямая соединительная линия 75"/>
          <p:cNvCxnSpPr/>
          <p:nvPr/>
        </p:nvCxnSpPr>
        <p:spPr>
          <a:xfrm rot="10800000">
            <a:off x="5500694" y="2071678"/>
            <a:ext cx="64294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78" name="Прямоугольник 77"/>
          <p:cNvSpPr/>
          <p:nvPr/>
        </p:nvSpPr>
        <p:spPr>
          <a:xfrm>
            <a:off x="4714876" y="1785926"/>
            <a:ext cx="785818" cy="5715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dirty="0">
              <a:solidFill>
                <a:schemeClr val="tx1"/>
              </a:solidFill>
              <a:latin typeface="Times New Roman" pitchFamily="18" charset="0"/>
              <a:cs typeface="Times New Roman" pitchFamily="18" charset="0"/>
            </a:endParaRPr>
          </a:p>
        </p:txBody>
      </p:sp>
      <p:sp>
        <p:nvSpPr>
          <p:cNvPr id="79" name="TextBox 78"/>
          <p:cNvSpPr txBox="1"/>
          <p:nvPr/>
        </p:nvSpPr>
        <p:spPr>
          <a:xfrm>
            <a:off x="4643438" y="1785926"/>
            <a:ext cx="933268" cy="523220"/>
          </a:xfrm>
          <a:prstGeom prst="rect">
            <a:avLst/>
          </a:prstGeom>
          <a:noFill/>
          <a:ln>
            <a:noFill/>
          </a:ln>
        </p:spPr>
        <p:txBody>
          <a:bodyPr wrap="none" rtlCol="0">
            <a:spAutoFit/>
          </a:bodyPr>
          <a:lstStyle/>
          <a:p>
            <a:pPr algn="ctr"/>
            <a:r>
              <a:rPr lang="en-US" sz="1400" b="1" dirty="0" smtClean="0">
                <a:latin typeface="Times New Roman" pitchFamily="18" charset="0"/>
                <a:cs typeface="Times New Roman" pitchFamily="18" charset="0"/>
              </a:rPr>
              <a:t>POWER</a:t>
            </a:r>
          </a:p>
          <a:p>
            <a:pPr algn="ctr"/>
            <a:r>
              <a:rPr lang="en-US" sz="1400" b="1" dirty="0" smtClean="0">
                <a:latin typeface="Times New Roman" pitchFamily="18" charset="0"/>
                <a:cs typeface="Times New Roman" pitchFamily="18" charset="0"/>
              </a:rPr>
              <a:t>SOURCE</a:t>
            </a:r>
            <a:endParaRPr lang="ru-RU" sz="1400" b="1" dirty="0">
              <a:latin typeface="Times New Roman" pitchFamily="18" charset="0"/>
              <a:cs typeface="Times New Roman" pitchFamily="18" charset="0"/>
            </a:endParaRPr>
          </a:p>
        </p:txBody>
      </p:sp>
      <p:cxnSp>
        <p:nvCxnSpPr>
          <p:cNvPr id="80" name="Прямая соединительная линия 79"/>
          <p:cNvCxnSpPr/>
          <p:nvPr/>
        </p:nvCxnSpPr>
        <p:spPr>
          <a:xfrm rot="5400000">
            <a:off x="4929190" y="2857496"/>
            <a:ext cx="100013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84" name="Прямая со стрелкой 83"/>
          <p:cNvCxnSpPr/>
          <p:nvPr/>
        </p:nvCxnSpPr>
        <p:spPr>
          <a:xfrm rot="16200000" flipH="1">
            <a:off x="4822033" y="1250141"/>
            <a:ext cx="1214446" cy="1143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Прямая со стрелкой 85"/>
          <p:cNvCxnSpPr/>
          <p:nvPr/>
        </p:nvCxnSpPr>
        <p:spPr>
          <a:xfrm rot="10800000" flipV="1">
            <a:off x="1785918" y="1214422"/>
            <a:ext cx="1571636" cy="10715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7000892" y="1285860"/>
            <a:ext cx="1811650" cy="369332"/>
          </a:xfrm>
          <a:prstGeom prst="rect">
            <a:avLst/>
          </a:prstGeom>
          <a:noFill/>
        </p:spPr>
        <p:txBody>
          <a:bodyPr wrap="none" rtlCol="0">
            <a:spAutoFit/>
          </a:bodyPr>
          <a:lstStyle/>
          <a:p>
            <a:r>
              <a:rPr lang="en-US" b="1" dirty="0" smtClean="0"/>
              <a:t>COOLED HOLDER</a:t>
            </a:r>
            <a:endParaRPr lang="ru-RU" b="1" dirty="0"/>
          </a:p>
        </p:txBody>
      </p:sp>
      <p:cxnSp>
        <p:nvCxnSpPr>
          <p:cNvPr id="90" name="Прямая со стрелкой 89"/>
          <p:cNvCxnSpPr/>
          <p:nvPr/>
        </p:nvCxnSpPr>
        <p:spPr>
          <a:xfrm rot="5400000">
            <a:off x="6893735" y="1821645"/>
            <a:ext cx="1143008" cy="785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3071802" y="1571612"/>
            <a:ext cx="1620957" cy="923330"/>
          </a:xfrm>
          <a:prstGeom prst="rect">
            <a:avLst/>
          </a:prstGeom>
          <a:noFill/>
        </p:spPr>
        <p:txBody>
          <a:bodyPr wrap="none" rtlCol="0">
            <a:spAutoFit/>
          </a:bodyPr>
          <a:lstStyle/>
          <a:p>
            <a:pPr algn="ctr"/>
            <a:r>
              <a:rPr lang="en-US" b="1" dirty="0" smtClean="0">
                <a:latin typeface="Times New Roman" pitchFamily="18" charset="0"/>
                <a:cs typeface="Times New Roman" pitchFamily="18" charset="0"/>
              </a:rPr>
              <a:t>PRECURSOR</a:t>
            </a:r>
          </a:p>
          <a:p>
            <a:pPr algn="ctr"/>
            <a:r>
              <a:rPr lang="en-US" b="1" dirty="0" smtClean="0">
                <a:latin typeface="Times New Roman" pitchFamily="18" charset="0"/>
                <a:cs typeface="Times New Roman" pitchFamily="18" charset="0"/>
              </a:rPr>
              <a:t>SUPPLY</a:t>
            </a:r>
          </a:p>
          <a:p>
            <a:pPr algn="ctr"/>
            <a:r>
              <a:rPr lang="en-US" b="1" dirty="0" smtClean="0">
                <a:latin typeface="Times New Roman" pitchFamily="18" charset="0"/>
                <a:cs typeface="Times New Roman" pitchFamily="18" charset="0"/>
              </a:rPr>
              <a:t>SYSTEM</a:t>
            </a:r>
            <a:endParaRPr lang="ru-RU" b="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500034" y="2357430"/>
            <a:ext cx="2643174" cy="2676723"/>
          </a:xfrm>
          <a:prstGeom prst="rect">
            <a:avLst/>
          </a:prstGeom>
          <a:noFill/>
          <a:ln w="9525">
            <a:noFill/>
            <a:miter lim="800000"/>
            <a:headEnd/>
            <a:tailEnd/>
          </a:ln>
          <a:effectLst/>
        </p:spPr>
      </p:pic>
      <p:sp>
        <p:nvSpPr>
          <p:cNvPr id="60" name="TextBox 59"/>
          <p:cNvSpPr txBox="1"/>
          <p:nvPr/>
        </p:nvSpPr>
        <p:spPr>
          <a:xfrm>
            <a:off x="285720" y="6000768"/>
            <a:ext cx="8597290"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Photo of the </a:t>
            </a:r>
            <a:r>
              <a:rPr lang="en-US" i="1" dirty="0" err="1" smtClean="0">
                <a:latin typeface="Times New Roman" pitchFamily="18" charset="0"/>
                <a:cs typeface="Times New Roman" pitchFamily="18" charset="0"/>
              </a:rPr>
              <a:t>plasmatron</a:t>
            </a:r>
            <a:r>
              <a:rPr lang="en-US" i="1" dirty="0" smtClean="0">
                <a:latin typeface="Times New Roman" pitchFamily="18" charset="0"/>
                <a:cs typeface="Times New Roman" pitchFamily="18" charset="0"/>
              </a:rPr>
              <a:t> and the scheme of the setup for deposition from plasma “Vacuum”</a:t>
            </a:r>
            <a:endParaRPr lang="ru-RU" i="1" dirty="0">
              <a:latin typeface="Times New Roman" pitchFamily="18" charset="0"/>
              <a:cs typeface="Times New Roman" pitchFamily="18" charset="0"/>
            </a:endParaRPr>
          </a:p>
        </p:txBody>
      </p:sp>
      <p:sp>
        <p:nvSpPr>
          <p:cNvPr id="71" name="TextBox 70"/>
          <p:cNvSpPr txBox="1"/>
          <p:nvPr/>
        </p:nvSpPr>
        <p:spPr>
          <a:xfrm>
            <a:off x="357158" y="5357826"/>
            <a:ext cx="3013004" cy="369332"/>
          </a:xfrm>
          <a:prstGeom prst="rect">
            <a:avLst/>
          </a:prstGeom>
          <a:noFill/>
        </p:spPr>
        <p:txBody>
          <a:bodyPr wrap="none" rtlCol="0">
            <a:spAutoFit/>
          </a:bodyPr>
          <a:lstStyle/>
          <a:p>
            <a:r>
              <a:rPr lang="en-US" b="1" dirty="0" smtClean="0"/>
              <a:t>PLASMA-CHEMICAL REACTOR</a:t>
            </a:r>
            <a:endParaRPr lang="ru-RU" b="1" dirty="0"/>
          </a:p>
        </p:txBody>
      </p:sp>
      <p:cxnSp>
        <p:nvCxnSpPr>
          <p:cNvPr id="74" name="Прямая со стрелкой 73"/>
          <p:cNvCxnSpPr/>
          <p:nvPr/>
        </p:nvCxnSpPr>
        <p:spPr>
          <a:xfrm rot="5400000" flipH="1" flipV="1">
            <a:off x="1643042" y="4572008"/>
            <a:ext cx="1643074" cy="714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Прямая соединительная линия 3"/>
          <p:cNvCxnSpPr/>
          <p:nvPr/>
        </p:nvCxnSpPr>
        <p:spPr>
          <a:xfrm>
            <a:off x="0" y="642918"/>
            <a:ext cx="9144000" cy="0"/>
          </a:xfrm>
          <a:prstGeom prst="line">
            <a:avLst/>
          </a:prstGeom>
        </p:spPr>
        <p:style>
          <a:lnRef idx="2">
            <a:schemeClr val="dk1"/>
          </a:lnRef>
          <a:fillRef idx="0">
            <a:schemeClr val="dk1"/>
          </a:fillRef>
          <a:effectRef idx="1">
            <a:schemeClr val="dk1"/>
          </a:effectRef>
          <a:fontRef idx="minor">
            <a:schemeClr val="tx1"/>
          </a:fontRef>
        </p:style>
      </p:cxnSp>
      <p:sp>
        <p:nvSpPr>
          <p:cNvPr id="6" name="Номер слайда 12"/>
          <p:cNvSpPr>
            <a:spLocks noGrp="1"/>
          </p:cNvSpPr>
          <p:nvPr>
            <p:ph type="sldNum" sz="quarter" idx="12"/>
          </p:nvPr>
        </p:nvSpPr>
        <p:spPr>
          <a:xfrm>
            <a:off x="7010400" y="6492875"/>
            <a:ext cx="2133600" cy="365125"/>
          </a:xfrm>
        </p:spPr>
        <p:txBody>
          <a:bodyPr/>
          <a:lstStyle/>
          <a:p>
            <a:fld id="{D7043067-5517-46E6-80E3-B94BF431AABD}" type="slidenum">
              <a:rPr lang="ru-RU" sz="1600" b="1" smtClean="0">
                <a:solidFill>
                  <a:schemeClr val="tx2">
                    <a:lumMod val="75000"/>
                  </a:schemeClr>
                </a:solidFill>
              </a:rPr>
              <a:pPr/>
              <a:t>6</a:t>
            </a:fld>
            <a:endParaRPr lang="ru-RU" sz="1600" b="1" dirty="0">
              <a:solidFill>
                <a:schemeClr val="tx2">
                  <a:lumMod val="75000"/>
                </a:schemeClr>
              </a:solidFill>
            </a:endParaRPr>
          </a:p>
        </p:txBody>
      </p:sp>
      <p:sp>
        <p:nvSpPr>
          <p:cNvPr id="7" name="TextBox 6"/>
          <p:cNvSpPr txBox="1"/>
          <p:nvPr/>
        </p:nvSpPr>
        <p:spPr>
          <a:xfrm>
            <a:off x="0" y="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COATING DEPOSITION</a:t>
            </a:r>
            <a:endParaRPr lang="ru-RU" sz="3200" dirty="0">
              <a:latin typeface="Times New Roman" pitchFamily="18" charset="0"/>
              <a:cs typeface="Times New Roman" pitchFamily="18" charset="0"/>
            </a:endParaRPr>
          </a:p>
        </p:txBody>
      </p:sp>
      <p:graphicFrame>
        <p:nvGraphicFramePr>
          <p:cNvPr id="8" name="Таблица 7"/>
          <p:cNvGraphicFramePr>
            <a:graphicFrameLocks noGrp="1"/>
          </p:cNvGraphicFramePr>
          <p:nvPr/>
        </p:nvGraphicFramePr>
        <p:xfrm>
          <a:off x="571472" y="1500174"/>
          <a:ext cx="3571868" cy="2595880"/>
        </p:xfrm>
        <a:graphic>
          <a:graphicData uri="http://schemas.openxmlformats.org/drawingml/2006/table">
            <a:tbl>
              <a:tblPr firstRow="1" bandRow="1">
                <a:tableStyleId>{073A0DAA-6AF3-43AB-8588-CEC1D06C72B9}</a:tableStyleId>
              </a:tblPr>
              <a:tblGrid>
                <a:gridCol w="2071670"/>
                <a:gridCol w="1500198"/>
              </a:tblGrid>
              <a:tr h="370840">
                <a:tc gridSpan="2">
                  <a:txBody>
                    <a:bodyPr/>
                    <a:lstStyle/>
                    <a:p>
                      <a:pPr algn="ctr"/>
                      <a:r>
                        <a:rPr lang="en-US" dirty="0" smtClean="0">
                          <a:solidFill>
                            <a:schemeClr val="tx1"/>
                          </a:solidFill>
                          <a:latin typeface="Times New Roman" pitchFamily="18" charset="0"/>
                          <a:cs typeface="Times New Roman" pitchFamily="18" charset="0"/>
                        </a:rPr>
                        <a:t>DEPOSITION</a:t>
                      </a:r>
                      <a:r>
                        <a:rPr lang="en-US" baseline="0" dirty="0" smtClean="0">
                          <a:solidFill>
                            <a:schemeClr val="tx1"/>
                          </a:solidFill>
                          <a:latin typeface="Times New Roman" pitchFamily="18" charset="0"/>
                          <a:cs typeface="Times New Roman" pitchFamily="18" charset="0"/>
                        </a:rPr>
                        <a:t> CONDITIONS</a:t>
                      </a:r>
                      <a:endParaRPr lang="ru-RU" dirty="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ru-RU"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dirty="0" smtClean="0">
                          <a:latin typeface="Times New Roman" pitchFamily="18" charset="0"/>
                          <a:cs typeface="Times New Roman" pitchFamily="18" charset="0"/>
                        </a:rPr>
                        <a:t>Pressure</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latin typeface="Times New Roman" pitchFamily="18" charset="0"/>
                          <a:cs typeface="Times New Roman" pitchFamily="18" charset="0"/>
                        </a:rPr>
                        <a:t>1 Pa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dirty="0" smtClean="0">
                          <a:latin typeface="Times New Roman" pitchFamily="18" charset="0"/>
                          <a:cs typeface="Times New Roman" pitchFamily="18" charset="0"/>
                        </a:rPr>
                        <a:t>Wattage</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latin typeface="Times New Roman" pitchFamily="18" charset="0"/>
                          <a:cs typeface="Times New Roman" pitchFamily="18" charset="0"/>
                        </a:rPr>
                        <a:t>20 W</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dirty="0" smtClean="0">
                          <a:latin typeface="Times New Roman" pitchFamily="18" charset="0"/>
                          <a:cs typeface="Times New Roman" pitchFamily="18" charset="0"/>
                        </a:rPr>
                        <a:t>Precursor</a:t>
                      </a:r>
                      <a:r>
                        <a:rPr lang="en-US" baseline="0" dirty="0" smtClean="0">
                          <a:latin typeface="Times New Roman" pitchFamily="18" charset="0"/>
                          <a:cs typeface="Times New Roman" pitchFamily="18" charset="0"/>
                        </a:rPr>
                        <a:t> flow rate</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latin typeface="Times New Roman" pitchFamily="18" charset="0"/>
                          <a:cs typeface="Times New Roman" pitchFamily="18" charset="0"/>
                        </a:rPr>
                        <a:t>1 ml</a:t>
                      </a:r>
                      <a:r>
                        <a:rPr lang="en-US" baseline="0" dirty="0" smtClean="0">
                          <a:latin typeface="Times New Roman" pitchFamily="18" charset="0"/>
                          <a:cs typeface="Times New Roman" pitchFamily="18" charset="0"/>
                        </a:rPr>
                        <a:t>/min</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dirty="0" smtClean="0">
                          <a:latin typeface="Times New Roman" pitchFamily="18" charset="0"/>
                          <a:cs typeface="Times New Roman" pitchFamily="18" charset="0"/>
                        </a:rPr>
                        <a:t>Argon flow rate</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10 </a:t>
                      </a:r>
                      <a:r>
                        <a:rPr lang="en-US" dirty="0" err="1" smtClean="0">
                          <a:latin typeface="Times New Roman" pitchFamily="18" charset="0"/>
                          <a:cs typeface="Times New Roman" pitchFamily="18" charset="0"/>
                        </a:rPr>
                        <a:t>sccm</a:t>
                      </a:r>
                      <a:r>
                        <a:rPr lang="en-US" dirty="0" smtClean="0">
                          <a:latin typeface="Times New Roman" pitchFamily="18" charset="0"/>
                          <a:cs typeface="Times New Roman" pitchFamily="18" charset="0"/>
                        </a:rPr>
                        <a:t>/min</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dirty="0" smtClean="0">
                          <a:latin typeface="Times New Roman" pitchFamily="18" charset="0"/>
                          <a:cs typeface="Times New Roman" pitchFamily="18" charset="0"/>
                        </a:rPr>
                        <a:t>Deposition</a:t>
                      </a:r>
                      <a:r>
                        <a:rPr lang="en-US" baseline="0" dirty="0" smtClean="0">
                          <a:latin typeface="Times New Roman" pitchFamily="18" charset="0"/>
                          <a:cs typeface="Times New Roman" pitchFamily="18" charset="0"/>
                        </a:rPr>
                        <a:t> time</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latin typeface="Times New Roman" pitchFamily="18" charset="0"/>
                          <a:cs typeface="Times New Roman" pitchFamily="18" charset="0"/>
                        </a:rPr>
                        <a:t>15 min</a:t>
                      </a:r>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ru-RU" dirty="0">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TextBox 9"/>
          <p:cNvSpPr txBox="1"/>
          <p:nvPr/>
        </p:nvSpPr>
        <p:spPr>
          <a:xfrm>
            <a:off x="4729704" y="4643446"/>
            <a:ext cx="2732992"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Image of deposited coating</a:t>
            </a:r>
            <a:endParaRPr lang="ru-RU" i="1"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4944018" y="1928802"/>
            <a:ext cx="2506418" cy="2556421"/>
          </a:xfrm>
          <a:prstGeom prst="rect">
            <a:avLst/>
          </a:prstGeom>
          <a:noFill/>
          <a:ln w="9525">
            <a:noFill/>
            <a:miter lim="800000"/>
            <a:headEnd/>
            <a:tailEnd/>
          </a:ln>
          <a:effectLst/>
        </p:spPr>
      </p:pic>
      <p:cxnSp>
        <p:nvCxnSpPr>
          <p:cNvPr id="11" name="Прямая со стрелкой 10"/>
          <p:cNvCxnSpPr/>
          <p:nvPr/>
        </p:nvCxnSpPr>
        <p:spPr>
          <a:xfrm rot="5400000">
            <a:off x="6301340" y="1571612"/>
            <a:ext cx="1285884" cy="11430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Прямая со стрелкой 14"/>
          <p:cNvCxnSpPr/>
          <p:nvPr/>
        </p:nvCxnSpPr>
        <p:spPr>
          <a:xfrm rot="10800000" flipV="1">
            <a:off x="6587092" y="2428868"/>
            <a:ext cx="1643074" cy="150019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7158596" y="1142984"/>
            <a:ext cx="915635" cy="369332"/>
          </a:xfrm>
          <a:prstGeom prst="rect">
            <a:avLst/>
          </a:prstGeom>
          <a:noFill/>
        </p:spPr>
        <p:txBody>
          <a:bodyPr wrap="none" rtlCol="0">
            <a:spAutoFit/>
          </a:bodyPr>
          <a:lstStyle/>
          <a:p>
            <a:r>
              <a:rPr lang="en-US" dirty="0" smtClean="0">
                <a:latin typeface="Times New Roman" pitchFamily="18" charset="0"/>
                <a:cs typeface="Times New Roman" pitchFamily="18" charset="0"/>
              </a:rPr>
              <a:t>Coating</a:t>
            </a:r>
            <a:endParaRPr lang="ru-RU" dirty="0">
              <a:latin typeface="Times New Roman" pitchFamily="18" charset="0"/>
              <a:cs typeface="Times New Roman" pitchFamily="18" charset="0"/>
            </a:endParaRPr>
          </a:p>
        </p:txBody>
      </p:sp>
      <p:sp>
        <p:nvSpPr>
          <p:cNvPr id="19" name="TextBox 18"/>
          <p:cNvSpPr txBox="1"/>
          <p:nvPr/>
        </p:nvSpPr>
        <p:spPr>
          <a:xfrm>
            <a:off x="7401215" y="2071678"/>
            <a:ext cx="1742785" cy="369332"/>
          </a:xfrm>
          <a:prstGeom prst="rect">
            <a:avLst/>
          </a:prstGeom>
          <a:noFill/>
        </p:spPr>
        <p:txBody>
          <a:bodyPr wrap="none" rtlCol="0">
            <a:spAutoFit/>
          </a:bodyPr>
          <a:lstStyle/>
          <a:p>
            <a:r>
              <a:rPr lang="en-US" dirty="0" smtClean="0">
                <a:latin typeface="Times New Roman" pitchFamily="18" charset="0"/>
                <a:cs typeface="Times New Roman" pitchFamily="18" charset="0"/>
              </a:rPr>
              <a:t>Copper substrate</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Прямая соединительная линия 3"/>
          <p:cNvCxnSpPr/>
          <p:nvPr/>
        </p:nvCxnSpPr>
        <p:spPr>
          <a:xfrm>
            <a:off x="0" y="642918"/>
            <a:ext cx="9144000" cy="0"/>
          </a:xfrm>
          <a:prstGeom prst="line">
            <a:avLst/>
          </a:prstGeom>
        </p:spPr>
        <p:style>
          <a:lnRef idx="2">
            <a:schemeClr val="dk1"/>
          </a:lnRef>
          <a:fillRef idx="0">
            <a:schemeClr val="dk1"/>
          </a:fillRef>
          <a:effectRef idx="1">
            <a:schemeClr val="dk1"/>
          </a:effectRef>
          <a:fontRef idx="minor">
            <a:schemeClr val="tx1"/>
          </a:fontRef>
        </p:style>
      </p:cxnSp>
      <p:sp>
        <p:nvSpPr>
          <p:cNvPr id="6" name="Номер слайда 12"/>
          <p:cNvSpPr>
            <a:spLocks noGrp="1"/>
          </p:cNvSpPr>
          <p:nvPr>
            <p:ph type="sldNum" sz="quarter" idx="12"/>
          </p:nvPr>
        </p:nvSpPr>
        <p:spPr>
          <a:xfrm>
            <a:off x="7010400" y="6492875"/>
            <a:ext cx="2133600" cy="365125"/>
          </a:xfrm>
        </p:spPr>
        <p:txBody>
          <a:bodyPr/>
          <a:lstStyle/>
          <a:p>
            <a:fld id="{D7043067-5517-46E6-80E3-B94BF431AABD}" type="slidenum">
              <a:rPr lang="ru-RU" sz="1600" b="1" smtClean="0">
                <a:solidFill>
                  <a:schemeClr val="tx2">
                    <a:lumMod val="75000"/>
                  </a:schemeClr>
                </a:solidFill>
              </a:rPr>
              <a:pPr/>
              <a:t>7</a:t>
            </a:fld>
            <a:endParaRPr lang="ru-RU" sz="1600" b="1" dirty="0">
              <a:solidFill>
                <a:schemeClr val="tx2">
                  <a:lumMod val="75000"/>
                </a:schemeClr>
              </a:solidFill>
            </a:endParaRPr>
          </a:p>
        </p:txBody>
      </p:sp>
      <p:sp>
        <p:nvSpPr>
          <p:cNvPr id="7" name="TextBox 6"/>
          <p:cNvSpPr txBox="1"/>
          <p:nvPr/>
        </p:nvSpPr>
        <p:spPr>
          <a:xfrm>
            <a:off x="0" y="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ELECTRICAL STRENGHT MEASURE</a:t>
            </a:r>
            <a:endParaRPr lang="ru-RU" sz="3200" dirty="0">
              <a:latin typeface="Times New Roman" pitchFamily="18" charset="0"/>
              <a:cs typeface="Times New Roman" pitchFamily="18" charset="0"/>
            </a:endParaRPr>
          </a:p>
        </p:txBody>
      </p:sp>
      <p:cxnSp>
        <p:nvCxnSpPr>
          <p:cNvPr id="5" name="Прямая соединительная линия 4"/>
          <p:cNvCxnSpPr>
            <a:endCxn id="23" idx="3"/>
          </p:cNvCxnSpPr>
          <p:nvPr/>
        </p:nvCxnSpPr>
        <p:spPr>
          <a:xfrm rot="10800000">
            <a:off x="1214414" y="2071678"/>
            <a:ext cx="278608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0" name="Прямая соединительная линия 9"/>
          <p:cNvCxnSpPr/>
          <p:nvPr/>
        </p:nvCxnSpPr>
        <p:spPr>
          <a:xfrm rot="5400000" flipH="1" flipV="1">
            <a:off x="3821901" y="2250273"/>
            <a:ext cx="35719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14" name="Овал 13"/>
          <p:cNvSpPr/>
          <p:nvPr/>
        </p:nvSpPr>
        <p:spPr>
          <a:xfrm>
            <a:off x="3857620" y="2428868"/>
            <a:ext cx="285752"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3143240" y="2786058"/>
            <a:ext cx="1785950" cy="214314"/>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dirty="0" smtClean="0">
                <a:latin typeface="Times New Roman" pitchFamily="18" charset="0"/>
                <a:cs typeface="Times New Roman" pitchFamily="18" charset="0"/>
              </a:rPr>
              <a:t>SUBSTRATE</a:t>
            </a:r>
            <a:endParaRPr lang="ru-RU" sz="1400" b="1" dirty="0">
              <a:latin typeface="Times New Roman" pitchFamily="18" charset="0"/>
              <a:cs typeface="Times New Roman" pitchFamily="18" charset="0"/>
            </a:endParaRPr>
          </a:p>
        </p:txBody>
      </p:sp>
      <p:cxnSp>
        <p:nvCxnSpPr>
          <p:cNvPr id="17" name="Прямая соединительная линия 16"/>
          <p:cNvCxnSpPr/>
          <p:nvPr/>
        </p:nvCxnSpPr>
        <p:spPr>
          <a:xfrm rot="10800000">
            <a:off x="2571736" y="2857496"/>
            <a:ext cx="571504"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9" name="Прямая соединительная линия 18"/>
          <p:cNvCxnSpPr/>
          <p:nvPr/>
        </p:nvCxnSpPr>
        <p:spPr>
          <a:xfrm rot="5400000" flipH="1" flipV="1">
            <a:off x="1107257" y="3250405"/>
            <a:ext cx="785818"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21" name="Прямая соединительная линия 20"/>
          <p:cNvCxnSpPr/>
          <p:nvPr/>
        </p:nvCxnSpPr>
        <p:spPr>
          <a:xfrm rot="10800000">
            <a:off x="1357290" y="3643314"/>
            <a:ext cx="28575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22" name="Прямая соединительная линия 21"/>
          <p:cNvCxnSpPr/>
          <p:nvPr/>
        </p:nvCxnSpPr>
        <p:spPr>
          <a:xfrm rot="10800000">
            <a:off x="1428728" y="3714752"/>
            <a:ext cx="142876"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23" name="Прямоугольник 22"/>
          <p:cNvSpPr/>
          <p:nvPr/>
        </p:nvSpPr>
        <p:spPr>
          <a:xfrm>
            <a:off x="357158" y="1714488"/>
            <a:ext cx="857256" cy="7143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latin typeface="Times New Roman" pitchFamily="18" charset="0"/>
                <a:cs typeface="Times New Roman" pitchFamily="18" charset="0"/>
              </a:rPr>
              <a:t>POWER SOURCE</a:t>
            </a:r>
            <a:endParaRPr lang="ru-RU" sz="1200" b="1" dirty="0">
              <a:solidFill>
                <a:schemeClr val="tx1"/>
              </a:solidFill>
              <a:latin typeface="Times New Roman" pitchFamily="18" charset="0"/>
              <a:cs typeface="Times New Roman" pitchFamily="18" charset="0"/>
            </a:endParaRPr>
          </a:p>
        </p:txBody>
      </p:sp>
      <p:sp>
        <p:nvSpPr>
          <p:cNvPr id="25" name="Прямоугольник 24"/>
          <p:cNvSpPr/>
          <p:nvPr/>
        </p:nvSpPr>
        <p:spPr>
          <a:xfrm>
            <a:off x="2000232" y="2714620"/>
            <a:ext cx="571504" cy="2857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ysClr val="windowText" lastClr="000000"/>
                </a:solidFill>
                <a:latin typeface="Times New Roman" pitchFamily="18" charset="0"/>
                <a:cs typeface="Times New Roman" pitchFamily="18" charset="0"/>
              </a:rPr>
              <a:t>R</a:t>
            </a:r>
            <a:endParaRPr lang="ru-RU" b="1" dirty="0">
              <a:solidFill>
                <a:sysClr val="windowText" lastClr="000000"/>
              </a:solidFill>
              <a:latin typeface="Times New Roman" pitchFamily="18" charset="0"/>
              <a:cs typeface="Times New Roman" pitchFamily="18" charset="0"/>
            </a:endParaRPr>
          </a:p>
        </p:txBody>
      </p:sp>
      <p:cxnSp>
        <p:nvCxnSpPr>
          <p:cNvPr id="26" name="Прямая соединительная линия 25"/>
          <p:cNvCxnSpPr/>
          <p:nvPr/>
        </p:nvCxnSpPr>
        <p:spPr>
          <a:xfrm rot="10800000">
            <a:off x="1500166" y="2857496"/>
            <a:ext cx="500066"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30" name="Прямая соединительная линия 29"/>
          <p:cNvCxnSpPr/>
          <p:nvPr/>
        </p:nvCxnSpPr>
        <p:spPr>
          <a:xfrm rot="5400000" flipH="1" flipV="1">
            <a:off x="1571604" y="3071810"/>
            <a:ext cx="428628"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33" name="Прямая соединительная линия 32"/>
          <p:cNvCxnSpPr/>
          <p:nvPr/>
        </p:nvCxnSpPr>
        <p:spPr>
          <a:xfrm rot="5400000" flipH="1" flipV="1">
            <a:off x="2571736" y="3071810"/>
            <a:ext cx="428628"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34" name="Прямая соединительная линия 33"/>
          <p:cNvCxnSpPr/>
          <p:nvPr/>
        </p:nvCxnSpPr>
        <p:spPr>
          <a:xfrm rot="10800000">
            <a:off x="1785918" y="3286124"/>
            <a:ext cx="28575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37" name="Прямая соединительная линия 36"/>
          <p:cNvCxnSpPr/>
          <p:nvPr/>
        </p:nvCxnSpPr>
        <p:spPr>
          <a:xfrm rot="10800000">
            <a:off x="2500298" y="3286124"/>
            <a:ext cx="28575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38" name="Овал 37"/>
          <p:cNvSpPr/>
          <p:nvPr/>
        </p:nvSpPr>
        <p:spPr>
          <a:xfrm>
            <a:off x="2071670" y="3071810"/>
            <a:ext cx="42862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pitchFamily="18" charset="0"/>
                <a:cs typeface="Times New Roman" pitchFamily="18" charset="0"/>
              </a:rPr>
              <a:t>V</a:t>
            </a:r>
            <a:endParaRPr lang="ru-RU" b="1" dirty="0">
              <a:solidFill>
                <a:schemeClr val="tx1"/>
              </a:solidFill>
              <a:latin typeface="Times New Roman" pitchFamily="18" charset="0"/>
              <a:cs typeface="Times New Roman" pitchFamily="18" charset="0"/>
            </a:endParaRPr>
          </a:p>
        </p:txBody>
      </p:sp>
      <p:cxnSp>
        <p:nvCxnSpPr>
          <p:cNvPr id="43" name="Прямая соединительная линия 42"/>
          <p:cNvCxnSpPr/>
          <p:nvPr/>
        </p:nvCxnSpPr>
        <p:spPr>
          <a:xfrm rot="5400000" flipH="1" flipV="1">
            <a:off x="1178695" y="2536025"/>
            <a:ext cx="64294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47" name="Прямая со стрелкой 46"/>
          <p:cNvCxnSpPr>
            <a:endCxn id="14" idx="6"/>
          </p:cNvCxnSpPr>
          <p:nvPr/>
        </p:nvCxnSpPr>
        <p:spPr>
          <a:xfrm rot="10800000" flipV="1">
            <a:off x="4143372" y="2285992"/>
            <a:ext cx="500066"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8" name="TextBox 47"/>
          <p:cNvSpPr txBox="1"/>
          <p:nvPr/>
        </p:nvSpPr>
        <p:spPr>
          <a:xfrm>
            <a:off x="4429124" y="2000240"/>
            <a:ext cx="156966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ROLLING BALL</a:t>
            </a:r>
            <a:endParaRPr lang="ru-RU" sz="1400" b="1" dirty="0">
              <a:latin typeface="Times New Roman" pitchFamily="18" charset="0"/>
              <a:cs typeface="Times New Roman" pitchFamily="18" charset="0"/>
            </a:endParaRPr>
          </a:p>
        </p:txBody>
      </p:sp>
      <p:sp>
        <p:nvSpPr>
          <p:cNvPr id="52" name="TextBox 51"/>
          <p:cNvSpPr txBox="1"/>
          <p:nvPr/>
        </p:nvSpPr>
        <p:spPr>
          <a:xfrm>
            <a:off x="142844" y="3857628"/>
            <a:ext cx="5572164" cy="646331"/>
          </a:xfrm>
          <a:prstGeom prst="rect">
            <a:avLst/>
          </a:prstGeom>
          <a:noFill/>
        </p:spPr>
        <p:txBody>
          <a:bodyPr wrap="square" rtlCol="0">
            <a:spAutoFit/>
          </a:bodyPr>
          <a:lstStyle/>
          <a:p>
            <a:pPr algn="ctr"/>
            <a:r>
              <a:rPr lang="en-US" i="1" dirty="0" smtClean="0">
                <a:latin typeface="Times New Roman" pitchFamily="18" charset="0"/>
                <a:cs typeface="Times New Roman" pitchFamily="18" charset="0"/>
              </a:rPr>
              <a:t>Scheme of the measurement for contact scanning with an electrode in the form of a rolling ball</a:t>
            </a:r>
            <a:endParaRPr lang="ru-RU" i="1" dirty="0">
              <a:latin typeface="Times New Roman" pitchFamily="18" charset="0"/>
              <a:cs typeface="Times New Roman" pitchFamily="18" charset="0"/>
            </a:endParaRPr>
          </a:p>
        </p:txBody>
      </p:sp>
      <p:sp>
        <p:nvSpPr>
          <p:cNvPr id="15" name="Прямоугольник 14"/>
          <p:cNvSpPr/>
          <p:nvPr/>
        </p:nvSpPr>
        <p:spPr>
          <a:xfrm>
            <a:off x="3286116" y="2714620"/>
            <a:ext cx="150019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54" name="Таблица 53"/>
          <p:cNvGraphicFramePr>
            <a:graphicFrameLocks noGrp="1"/>
          </p:cNvGraphicFramePr>
          <p:nvPr/>
        </p:nvGraphicFramePr>
        <p:xfrm>
          <a:off x="6072198" y="2571744"/>
          <a:ext cx="2857520" cy="1483360"/>
        </p:xfrm>
        <a:graphic>
          <a:graphicData uri="http://schemas.openxmlformats.org/drawingml/2006/table">
            <a:tbl>
              <a:tblPr firstRow="1" bandRow="1">
                <a:tableStyleId>{073A0DAA-6AF3-43AB-8588-CEC1D06C72B9}</a:tableStyleId>
              </a:tblPr>
              <a:tblGrid>
                <a:gridCol w="2000264"/>
                <a:gridCol w="857256"/>
              </a:tblGrid>
              <a:tr h="370840">
                <a:tc>
                  <a:txBody>
                    <a:bodyPr/>
                    <a:lstStyle/>
                    <a:p>
                      <a:r>
                        <a:rPr lang="en-US" b="1" dirty="0" smtClean="0">
                          <a:solidFill>
                            <a:sysClr val="windowText" lastClr="000000"/>
                          </a:solidFill>
                          <a:latin typeface="Times New Roman" pitchFamily="18" charset="0"/>
                          <a:cs typeface="Times New Roman" pitchFamily="18" charset="0"/>
                        </a:rPr>
                        <a:t>Applied voltage, V</a:t>
                      </a:r>
                      <a:endParaRPr lang="ru-RU"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1" dirty="0" smtClean="0">
                          <a:solidFill>
                            <a:sysClr val="windowText" lastClr="000000"/>
                          </a:solidFill>
                          <a:latin typeface="Times New Roman" pitchFamily="18" charset="0"/>
                          <a:cs typeface="Times New Roman" pitchFamily="18" charset="0"/>
                        </a:rPr>
                        <a:t>Result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1" dirty="0" smtClean="0">
                          <a:latin typeface="Times New Roman" pitchFamily="18" charset="0"/>
                          <a:cs typeface="Times New Roman" pitchFamily="18" charset="0"/>
                        </a:rPr>
                        <a:t>100</a:t>
                      </a: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1" dirty="0" smtClean="0">
                          <a:latin typeface="Times New Roman" pitchFamily="18" charset="0"/>
                          <a:cs typeface="Times New Roman" pitchFamily="18" charset="0"/>
                        </a:rPr>
                        <a:t>200</a:t>
                      </a: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1" dirty="0" smtClean="0">
                          <a:latin typeface="Times New Roman" pitchFamily="18" charset="0"/>
                          <a:cs typeface="Times New Roman" pitchFamily="18" charset="0"/>
                        </a:rPr>
                        <a:t>400</a:t>
                      </a: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29" name="Прямая соединительная линия 28"/>
          <p:cNvCxnSpPr/>
          <p:nvPr/>
        </p:nvCxnSpPr>
        <p:spPr>
          <a:xfrm rot="10800000">
            <a:off x="1214414" y="2214554"/>
            <a:ext cx="28575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Прямая соединительная линия 3"/>
          <p:cNvCxnSpPr/>
          <p:nvPr/>
        </p:nvCxnSpPr>
        <p:spPr>
          <a:xfrm>
            <a:off x="0" y="642918"/>
            <a:ext cx="9144000" cy="0"/>
          </a:xfrm>
          <a:prstGeom prst="line">
            <a:avLst/>
          </a:prstGeom>
        </p:spPr>
        <p:style>
          <a:lnRef idx="2">
            <a:schemeClr val="dk1"/>
          </a:lnRef>
          <a:fillRef idx="0">
            <a:schemeClr val="dk1"/>
          </a:fillRef>
          <a:effectRef idx="1">
            <a:schemeClr val="dk1"/>
          </a:effectRef>
          <a:fontRef idx="minor">
            <a:schemeClr val="tx1"/>
          </a:fontRef>
        </p:style>
      </p:cxnSp>
      <p:sp>
        <p:nvSpPr>
          <p:cNvPr id="6" name="Номер слайда 12"/>
          <p:cNvSpPr>
            <a:spLocks noGrp="1"/>
          </p:cNvSpPr>
          <p:nvPr>
            <p:ph type="sldNum" sz="quarter" idx="12"/>
          </p:nvPr>
        </p:nvSpPr>
        <p:spPr>
          <a:xfrm>
            <a:off x="7010400" y="6492875"/>
            <a:ext cx="2133600" cy="365125"/>
          </a:xfrm>
        </p:spPr>
        <p:txBody>
          <a:bodyPr/>
          <a:lstStyle/>
          <a:p>
            <a:fld id="{D7043067-5517-46E6-80E3-B94BF431AABD}" type="slidenum">
              <a:rPr lang="ru-RU" sz="1600" b="1" smtClean="0">
                <a:solidFill>
                  <a:schemeClr val="tx2">
                    <a:lumMod val="75000"/>
                  </a:schemeClr>
                </a:solidFill>
              </a:rPr>
              <a:pPr/>
              <a:t>8</a:t>
            </a:fld>
            <a:endParaRPr lang="ru-RU" sz="1600" b="1" dirty="0">
              <a:solidFill>
                <a:schemeClr val="tx2">
                  <a:lumMod val="75000"/>
                </a:schemeClr>
              </a:solidFill>
            </a:endParaRPr>
          </a:p>
        </p:txBody>
      </p:sp>
      <p:sp>
        <p:nvSpPr>
          <p:cNvPr id="7" name="TextBox 6"/>
          <p:cNvSpPr txBox="1"/>
          <p:nvPr/>
        </p:nvSpPr>
        <p:spPr>
          <a:xfrm>
            <a:off x="0" y="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CONCLUSION</a:t>
            </a:r>
            <a:endParaRPr lang="ru-RU" sz="3200" dirty="0">
              <a:latin typeface="Times New Roman" pitchFamily="18" charset="0"/>
              <a:cs typeface="Times New Roman" pitchFamily="18" charset="0"/>
            </a:endParaRPr>
          </a:p>
        </p:txBody>
      </p:sp>
      <p:sp>
        <p:nvSpPr>
          <p:cNvPr id="9" name="TextBox 8"/>
          <p:cNvSpPr txBox="1"/>
          <p:nvPr/>
        </p:nvSpPr>
        <p:spPr>
          <a:xfrm>
            <a:off x="0" y="6211669"/>
            <a:ext cx="5056192" cy="646331"/>
          </a:xfrm>
          <a:prstGeom prst="rect">
            <a:avLst/>
          </a:prstGeom>
          <a:noFill/>
        </p:spPr>
        <p:txBody>
          <a:bodyPr wrap="none" rtlCol="0">
            <a:spAutoFit/>
          </a:bodyPr>
          <a:lstStyle/>
          <a:p>
            <a:r>
              <a:rPr lang="en-US" i="1" dirty="0" smtClean="0">
                <a:latin typeface="Times New Roman" pitchFamily="18" charset="0"/>
                <a:cs typeface="Times New Roman" pitchFamily="18" charset="0"/>
              </a:rPr>
              <a:t>“Experience is one thing you can't get for nothing.” </a:t>
            </a:r>
            <a:br>
              <a:rPr lang="en-US" i="1" dirty="0" smtClean="0">
                <a:latin typeface="Times New Roman" pitchFamily="18" charset="0"/>
                <a:cs typeface="Times New Roman" pitchFamily="18" charset="0"/>
              </a:rPr>
            </a:br>
            <a:r>
              <a:rPr lang="en-US" dirty="0" smtClean="0"/>
              <a:t>― Oscar Wilde</a:t>
            </a:r>
            <a:endParaRPr lang="ru-RU" dirty="0"/>
          </a:p>
        </p:txBody>
      </p:sp>
      <p:sp>
        <p:nvSpPr>
          <p:cNvPr id="10" name="TextBox 9"/>
          <p:cNvSpPr txBox="1"/>
          <p:nvPr/>
        </p:nvSpPr>
        <p:spPr>
          <a:xfrm>
            <a:off x="0" y="1785926"/>
            <a:ext cx="9144000" cy="2246769"/>
          </a:xfrm>
          <a:prstGeom prst="rect">
            <a:avLst/>
          </a:prstGeom>
          <a:noFill/>
        </p:spPr>
        <p:txBody>
          <a:bodyPr wrap="square" rtlCol="0">
            <a:spAutoFit/>
          </a:bodyPr>
          <a:lstStyle/>
          <a:p>
            <a:r>
              <a:rPr lang="en-US" sz="2000" dirty="0" smtClean="0">
                <a:latin typeface="Times New Roman" pitchFamily="18" charset="0"/>
                <a:cs typeface="Times New Roman" pitchFamily="18" charset="0"/>
              </a:rPr>
              <a:t>Basic principles of creating setups for deposition of the conformal coatings from plasma</a:t>
            </a:r>
          </a:p>
          <a:p>
            <a:endParaRPr lang="en-US" sz="20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Composition of the gas mixture should be stabilized through an stabilized monomer vapor flow rate</a:t>
            </a:r>
          </a:p>
          <a:p>
            <a:pPr>
              <a:buFont typeface="Arial" pitchFamily="34" charset="0"/>
              <a:buChar char="•"/>
            </a:pPr>
            <a:r>
              <a:rPr lang="en-US" sz="2000" dirty="0" smtClean="0">
                <a:latin typeface="Times New Roman" pitchFamily="18" charset="0"/>
                <a:cs typeface="Times New Roman" pitchFamily="18" charset="0"/>
              </a:rPr>
              <a:t>There has to be a separate zone for plasma-chemical processes with use a flow-type reactor</a:t>
            </a:r>
          </a:p>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12"/>
          <p:cNvSpPr>
            <a:spLocks noGrp="1"/>
          </p:cNvSpPr>
          <p:nvPr>
            <p:ph type="sldNum" sz="quarter" idx="12"/>
          </p:nvPr>
        </p:nvSpPr>
        <p:spPr>
          <a:xfrm>
            <a:off x="7010400" y="6492875"/>
            <a:ext cx="2133600" cy="365125"/>
          </a:xfrm>
        </p:spPr>
        <p:txBody>
          <a:bodyPr/>
          <a:lstStyle/>
          <a:p>
            <a:fld id="{D7043067-5517-46E6-80E3-B94BF431AABD}" type="slidenum">
              <a:rPr lang="ru-RU" sz="1600" b="1" smtClean="0">
                <a:solidFill>
                  <a:schemeClr val="tx2">
                    <a:lumMod val="75000"/>
                  </a:schemeClr>
                </a:solidFill>
              </a:rPr>
              <a:pPr/>
              <a:t>9</a:t>
            </a:fld>
            <a:endParaRPr lang="ru-RU" sz="1600" b="1" dirty="0">
              <a:solidFill>
                <a:schemeClr val="tx2">
                  <a:lumMod val="75000"/>
                </a:schemeClr>
              </a:solidFill>
            </a:endParaRPr>
          </a:p>
        </p:txBody>
      </p:sp>
      <p:sp>
        <p:nvSpPr>
          <p:cNvPr id="3" name="TextBox 2"/>
          <p:cNvSpPr txBox="1"/>
          <p:nvPr/>
        </p:nvSpPr>
        <p:spPr>
          <a:xfrm>
            <a:off x="0" y="1214422"/>
            <a:ext cx="9144000" cy="769441"/>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THANK FOR YOUR ATTENTION!</a:t>
            </a:r>
            <a:endParaRPr lang="ru-RU" sz="4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3826</TotalTime>
  <Words>1471</Words>
  <Application>Microsoft Office PowerPoint</Application>
  <PresentationFormat>Экран (4:3)</PresentationFormat>
  <Paragraphs>176</Paragraphs>
  <Slides>9</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Deposition of the dielectric coating from plasma</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Setup for dielectric coatings deposition with plasma</dc:title>
  <dc:creator>Данил Данил</dc:creator>
  <cp:lastModifiedBy>Данил Данил</cp:lastModifiedBy>
  <cp:revision>14</cp:revision>
  <dcterms:created xsi:type="dcterms:W3CDTF">2020-05-10T19:15:20Z</dcterms:created>
  <dcterms:modified xsi:type="dcterms:W3CDTF">2020-05-17T09:09:51Z</dcterms:modified>
</cp:coreProperties>
</file>